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4"/>
    <p:sldMasterId id="2147483696" r:id="rId5"/>
  </p:sldMasterIdLst>
  <p:notesMasterIdLst>
    <p:notesMasterId r:id="rId15"/>
  </p:notesMasterIdLst>
  <p:handoutMasterIdLst>
    <p:handoutMasterId r:id="rId16"/>
  </p:handoutMasterIdLst>
  <p:sldIdLst>
    <p:sldId id="256" r:id="rId6"/>
    <p:sldId id="329" r:id="rId7"/>
    <p:sldId id="2728" r:id="rId8"/>
    <p:sldId id="2575" r:id="rId9"/>
    <p:sldId id="353" r:id="rId10"/>
    <p:sldId id="2683" r:id="rId11"/>
    <p:sldId id="2596" r:id="rId12"/>
    <p:sldId id="2729" r:id="rId13"/>
    <p:sldId id="2727" r:id="rId14"/>
  </p:sldIdLst>
  <p:sldSz cx="12192000" cy="6858000"/>
  <p:notesSz cx="6797675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" initials="MRJ" lastIdx="1" clrIdx="0">
    <p:extLst>
      <p:ext uri="{19B8F6BF-5375-455C-9EA6-DF929625EA0E}">
        <p15:presenceInfo xmlns:p15="http://schemas.microsoft.com/office/powerpoint/2012/main" userId="Marco" providerId="None"/>
      </p:ext>
    </p:extLst>
  </p:cmAuthor>
  <p:cmAuthor id="2" name="Jane Gilbert" initials="JG" lastIdx="3" clrIdx="1">
    <p:extLst>
      <p:ext uri="{19B8F6BF-5375-455C-9EA6-DF929625EA0E}">
        <p15:presenceInfo xmlns:p15="http://schemas.microsoft.com/office/powerpoint/2012/main" userId="9ffbeb2967b09bfb" providerId="Windows Live"/>
      </p:ext>
    </p:extLst>
  </p:cmAuthor>
  <p:cmAuthor id="3" name="riccardo" initials="r" lastIdx="1" clrIdx="2">
    <p:extLst>
      <p:ext uri="{19B8F6BF-5375-455C-9EA6-DF929625EA0E}">
        <p15:presenceInfo xmlns:p15="http://schemas.microsoft.com/office/powerpoint/2012/main" userId="riccardo" providerId="None"/>
      </p:ext>
    </p:extLst>
  </p:cmAuthor>
  <p:cmAuthor id="4" name="Aline Granjard" initials="AG" lastIdx="2" clrIdx="3">
    <p:extLst>
      <p:ext uri="{19B8F6BF-5375-455C-9EA6-DF929625EA0E}">
        <p15:presenceInfo xmlns:p15="http://schemas.microsoft.com/office/powerpoint/2012/main" userId="7e0e5a64709178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63F"/>
    <a:srgbClr val="9ECF5D"/>
    <a:srgbClr val="95B530"/>
    <a:srgbClr val="92278F"/>
    <a:srgbClr val="D1E8B2"/>
    <a:srgbClr val="A5D268"/>
    <a:srgbClr val="93C571"/>
    <a:srgbClr val="79FFB6"/>
    <a:srgbClr val="B0D87A"/>
    <a:srgbClr val="D5EA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89" autoAdjust="0"/>
  </p:normalViewPr>
  <p:slideViewPr>
    <p:cSldViewPr snapToGrid="0">
      <p:cViewPr varScale="1">
        <p:scale>
          <a:sx n="100" d="100"/>
          <a:sy n="100" d="100"/>
        </p:scale>
        <p:origin x="954" y="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AAC03B-3EFF-438C-B800-035D57D1A49F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0D55C08-B1F0-41AE-A30B-A3D5758499B2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GB" sz="1800" b="1" dirty="0"/>
            <a:t>CE mark: </a:t>
          </a:r>
        </a:p>
        <a:p>
          <a:pPr>
            <a:spcAft>
              <a:spcPct val="35000"/>
            </a:spcAft>
          </a:pPr>
          <a:r>
            <a:rPr lang="en-GB" sz="1800" b="1" dirty="0"/>
            <a:t>free trade on the common market</a:t>
          </a:r>
        </a:p>
      </dgm:t>
    </dgm:pt>
    <dgm:pt modelId="{BEBB1E48-1F55-4966-A32E-97E597D1CB75}" type="parTrans" cxnId="{90621F74-12A2-4A34-95EB-5EB12B352FD8}">
      <dgm:prSet/>
      <dgm:spPr/>
      <dgm:t>
        <a:bodyPr/>
        <a:lstStyle/>
        <a:p>
          <a:endParaRPr lang="en-GB"/>
        </a:p>
      </dgm:t>
    </dgm:pt>
    <dgm:pt modelId="{31EF0AC4-6388-4096-B668-947AFFC42567}" type="sibTrans" cxnId="{90621F74-12A2-4A34-95EB-5EB12B352FD8}">
      <dgm:prSet/>
      <dgm:spPr/>
      <dgm:t>
        <a:bodyPr/>
        <a:lstStyle/>
        <a:p>
          <a:endParaRPr lang="en-GB"/>
        </a:p>
      </dgm:t>
    </dgm:pt>
    <dgm:pt modelId="{8C46A0AE-D899-402B-9EA0-6F6821059A24}">
      <dgm:prSet custT="1"/>
      <dgm:spPr/>
      <dgm:t>
        <a:bodyPr/>
        <a:lstStyle/>
        <a:p>
          <a:r>
            <a:rPr lang="en-GB" sz="1800" b="1" dirty="0"/>
            <a:t>Quality requirements</a:t>
          </a:r>
        </a:p>
      </dgm:t>
    </dgm:pt>
    <dgm:pt modelId="{04999EEE-B806-40DC-B1EF-F1D3A5BCB21E}" type="sibTrans" cxnId="{B99E9E33-C15A-4F9D-8969-EA0C3A6258EB}">
      <dgm:prSet/>
      <dgm:spPr/>
      <dgm:t>
        <a:bodyPr/>
        <a:lstStyle/>
        <a:p>
          <a:endParaRPr lang="en-GB"/>
        </a:p>
      </dgm:t>
    </dgm:pt>
    <dgm:pt modelId="{7CBE7E4B-DEDE-4F50-8CA0-30B2D26F6D54}" type="parTrans" cxnId="{B99E9E33-C15A-4F9D-8969-EA0C3A6258EB}">
      <dgm:prSet/>
      <dgm:spPr/>
      <dgm:t>
        <a:bodyPr/>
        <a:lstStyle/>
        <a:p>
          <a:endParaRPr lang="en-GB"/>
        </a:p>
      </dgm:t>
    </dgm:pt>
    <dgm:pt modelId="{74C9F445-AD8C-4562-9B12-6A5F5FEA04E3}">
      <dgm:prSet phldrT="[Text]" custT="1"/>
      <dgm:spPr/>
      <dgm:t>
        <a:bodyPr/>
        <a:lstStyle/>
        <a:p>
          <a:r>
            <a:rPr lang="en-GB" sz="1800" b="1" dirty="0"/>
            <a:t>Conformity assessment</a:t>
          </a:r>
        </a:p>
      </dgm:t>
    </dgm:pt>
    <dgm:pt modelId="{CD218FFA-946B-4E26-BB72-B5FA823006A3}" type="sibTrans" cxnId="{3FA4A2A1-785D-4C09-BF11-985580D886F5}">
      <dgm:prSet/>
      <dgm:spPr/>
      <dgm:t>
        <a:bodyPr/>
        <a:lstStyle/>
        <a:p>
          <a:endParaRPr lang="en-GB"/>
        </a:p>
      </dgm:t>
    </dgm:pt>
    <dgm:pt modelId="{D5347C4B-4535-4866-9A44-2DE68CDCC504}" type="parTrans" cxnId="{3FA4A2A1-785D-4C09-BF11-985580D886F5}">
      <dgm:prSet/>
      <dgm:spPr/>
      <dgm:t>
        <a:bodyPr/>
        <a:lstStyle/>
        <a:p>
          <a:endParaRPr lang="en-GB"/>
        </a:p>
      </dgm:t>
    </dgm:pt>
    <dgm:pt modelId="{A51364F3-9E4E-4EA9-B70F-E60069C6F21B}">
      <dgm:prSet phldrT="[Text]" custT="1"/>
      <dgm:spPr/>
      <dgm:t>
        <a:bodyPr/>
        <a:lstStyle/>
        <a:p>
          <a:r>
            <a:rPr lang="en-GB" sz="1800" b="1" dirty="0"/>
            <a:t>End-of-Waste criteria</a:t>
          </a:r>
        </a:p>
      </dgm:t>
    </dgm:pt>
    <dgm:pt modelId="{F4BCB0AD-34BD-460E-AB0B-C12DCBD723E6}" type="sibTrans" cxnId="{9132C6A7-4A50-4AF2-975B-EF81D4DEC544}">
      <dgm:prSet/>
      <dgm:spPr/>
      <dgm:t>
        <a:bodyPr/>
        <a:lstStyle/>
        <a:p>
          <a:endParaRPr lang="en-GB"/>
        </a:p>
      </dgm:t>
    </dgm:pt>
    <dgm:pt modelId="{79D0B038-60B0-4364-87CE-45C9197F9F81}" type="parTrans" cxnId="{9132C6A7-4A50-4AF2-975B-EF81D4DEC544}">
      <dgm:prSet/>
      <dgm:spPr/>
      <dgm:t>
        <a:bodyPr/>
        <a:lstStyle/>
        <a:p>
          <a:endParaRPr lang="en-GB"/>
        </a:p>
      </dgm:t>
    </dgm:pt>
    <dgm:pt modelId="{E244908B-0718-4C34-8AA9-D24869602E07}" type="pres">
      <dgm:prSet presAssocID="{44AAC03B-3EFF-438C-B800-035D57D1A49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9DC1E90-4AC1-4BCC-AD4B-F37E1F60E86E}" type="pres">
      <dgm:prSet presAssocID="{A51364F3-9E4E-4EA9-B70F-E60069C6F21B}" presName="Accent1" presStyleCnt="0"/>
      <dgm:spPr/>
    </dgm:pt>
    <dgm:pt modelId="{8EACC4F8-6731-4608-AC55-A242DAF6884D}" type="pres">
      <dgm:prSet presAssocID="{A51364F3-9E4E-4EA9-B70F-E60069C6F21B}" presName="Accent" presStyleLbl="node1" presStyleIdx="0" presStyleCnt="4"/>
      <dgm:spPr>
        <a:solidFill>
          <a:srgbClr val="A5D268"/>
        </a:solidFill>
        <a:ln>
          <a:noFill/>
        </a:ln>
      </dgm:spPr>
    </dgm:pt>
    <dgm:pt modelId="{866DB7EB-5513-4279-B560-BD6EA902D2D6}" type="pres">
      <dgm:prSet presAssocID="{A51364F3-9E4E-4EA9-B70F-E60069C6F21B}" presName="Parent1" presStyleLbl="revTx" presStyleIdx="0" presStyleCnt="4" custScaleX="107075" custScaleY="171188" custLinFactNeighborX="-1791" custLinFactNeighborY="-11967">
        <dgm:presLayoutVars>
          <dgm:chMax val="1"/>
          <dgm:chPref val="1"/>
          <dgm:bulletEnabled val="1"/>
        </dgm:presLayoutVars>
      </dgm:prSet>
      <dgm:spPr/>
    </dgm:pt>
    <dgm:pt modelId="{3673CE60-662E-4561-970B-AA98A846713E}" type="pres">
      <dgm:prSet presAssocID="{74C9F445-AD8C-4562-9B12-6A5F5FEA04E3}" presName="Accent2" presStyleCnt="0"/>
      <dgm:spPr/>
    </dgm:pt>
    <dgm:pt modelId="{C5868BC6-3244-4195-8A2A-7B399D8B5054}" type="pres">
      <dgm:prSet presAssocID="{74C9F445-AD8C-4562-9B12-6A5F5FEA04E3}" presName="Accent" presStyleLbl="node1" presStyleIdx="1" presStyleCnt="4"/>
      <dgm:spPr>
        <a:solidFill>
          <a:srgbClr val="C1E098"/>
        </a:solidFill>
      </dgm:spPr>
    </dgm:pt>
    <dgm:pt modelId="{9BFB9FB0-0D57-4770-AD09-C34164C6F83D}" type="pres">
      <dgm:prSet presAssocID="{74C9F445-AD8C-4562-9B12-6A5F5FEA04E3}" presName="Parent2" presStyleLbl="revTx" presStyleIdx="1" presStyleCnt="4" custScaleX="150106" custScaleY="139404" custLinFactY="89814" custLinFactNeighborX="52702" custLinFactNeighborY="100000">
        <dgm:presLayoutVars>
          <dgm:chMax val="1"/>
          <dgm:chPref val="1"/>
          <dgm:bulletEnabled val="1"/>
        </dgm:presLayoutVars>
      </dgm:prSet>
      <dgm:spPr/>
    </dgm:pt>
    <dgm:pt modelId="{54776C36-B8AD-45B3-9FD7-A2C731E7C701}" type="pres">
      <dgm:prSet presAssocID="{8C46A0AE-D899-402B-9EA0-6F6821059A24}" presName="Accent3" presStyleCnt="0"/>
      <dgm:spPr/>
    </dgm:pt>
    <dgm:pt modelId="{2C5F5E63-84E2-4F99-8C45-A87BAF6B14F9}" type="pres">
      <dgm:prSet presAssocID="{8C46A0AE-D899-402B-9EA0-6F6821059A24}" presName="Accent" presStyleLbl="node1" presStyleIdx="2" presStyleCnt="4"/>
      <dgm:spPr>
        <a:solidFill>
          <a:srgbClr val="8DC63F"/>
        </a:solidFill>
      </dgm:spPr>
    </dgm:pt>
    <dgm:pt modelId="{B4B725C5-C967-48DC-B9BF-237990F4409C}" type="pres">
      <dgm:prSet presAssocID="{8C46A0AE-D899-402B-9EA0-6F6821059A24}" presName="Parent3" presStyleLbl="revTx" presStyleIdx="2" presStyleCnt="4" custScaleX="129294" custScaleY="122695" custLinFactY="-100000" custLinFactNeighborX="-46253" custLinFactNeighborY="-117322">
        <dgm:presLayoutVars>
          <dgm:chMax val="1"/>
          <dgm:chPref val="1"/>
          <dgm:bulletEnabled val="1"/>
        </dgm:presLayoutVars>
      </dgm:prSet>
      <dgm:spPr/>
    </dgm:pt>
    <dgm:pt modelId="{07EE553B-4AE3-4730-9474-3F73F9BF67B9}" type="pres">
      <dgm:prSet presAssocID="{70D55C08-B1F0-41AE-A30B-A3D5758499B2}" presName="Accent4" presStyleCnt="0"/>
      <dgm:spPr/>
    </dgm:pt>
    <dgm:pt modelId="{871220B5-4B97-4733-BAE0-6218CE0AEB26}" type="pres">
      <dgm:prSet presAssocID="{70D55C08-B1F0-41AE-A30B-A3D5758499B2}" presName="Accent" presStyleLbl="node1" presStyleIdx="3" presStyleCnt="4"/>
      <dgm:spPr>
        <a:solidFill>
          <a:schemeClr val="accent6">
            <a:alpha val="78000"/>
          </a:schemeClr>
        </a:solidFill>
      </dgm:spPr>
    </dgm:pt>
    <dgm:pt modelId="{BA8A33B2-81B2-48F4-B88D-9A0C50C1CEEC}" type="pres">
      <dgm:prSet presAssocID="{70D55C08-B1F0-41AE-A30B-A3D5758499B2}" presName="Parent4" presStyleLbl="revTx" presStyleIdx="3" presStyleCnt="4" custScaleX="134128" custScaleY="184099">
        <dgm:presLayoutVars>
          <dgm:chMax val="1"/>
          <dgm:chPref val="1"/>
          <dgm:bulletEnabled val="1"/>
        </dgm:presLayoutVars>
      </dgm:prSet>
      <dgm:spPr/>
    </dgm:pt>
  </dgm:ptLst>
  <dgm:cxnLst>
    <dgm:cxn modelId="{3C3C1C1D-329D-4115-9EA7-DE4248A3E61F}" type="presOf" srcId="{74C9F445-AD8C-4562-9B12-6A5F5FEA04E3}" destId="{9BFB9FB0-0D57-4770-AD09-C34164C6F83D}" srcOrd="0" destOrd="0" presId="urn:microsoft.com/office/officeart/2009/layout/CircleArrowProcess"/>
    <dgm:cxn modelId="{B99E9E33-C15A-4F9D-8969-EA0C3A6258EB}" srcId="{44AAC03B-3EFF-438C-B800-035D57D1A49F}" destId="{8C46A0AE-D899-402B-9EA0-6F6821059A24}" srcOrd="2" destOrd="0" parTransId="{7CBE7E4B-DEDE-4F50-8CA0-30B2D26F6D54}" sibTransId="{04999EEE-B806-40DC-B1EF-F1D3A5BCB21E}"/>
    <dgm:cxn modelId="{90621F74-12A2-4A34-95EB-5EB12B352FD8}" srcId="{44AAC03B-3EFF-438C-B800-035D57D1A49F}" destId="{70D55C08-B1F0-41AE-A30B-A3D5758499B2}" srcOrd="3" destOrd="0" parTransId="{BEBB1E48-1F55-4966-A32E-97E597D1CB75}" sibTransId="{31EF0AC4-6388-4096-B668-947AFFC42567}"/>
    <dgm:cxn modelId="{6DDCBE8B-3C41-4D01-95EE-DAB6EE660F10}" type="presOf" srcId="{A51364F3-9E4E-4EA9-B70F-E60069C6F21B}" destId="{866DB7EB-5513-4279-B560-BD6EA902D2D6}" srcOrd="0" destOrd="0" presId="urn:microsoft.com/office/officeart/2009/layout/CircleArrowProcess"/>
    <dgm:cxn modelId="{011A3D93-8D69-47A9-A079-D6852BE21147}" type="presOf" srcId="{8C46A0AE-D899-402B-9EA0-6F6821059A24}" destId="{B4B725C5-C967-48DC-B9BF-237990F4409C}" srcOrd="0" destOrd="0" presId="urn:microsoft.com/office/officeart/2009/layout/CircleArrowProcess"/>
    <dgm:cxn modelId="{3FA4A2A1-785D-4C09-BF11-985580D886F5}" srcId="{44AAC03B-3EFF-438C-B800-035D57D1A49F}" destId="{74C9F445-AD8C-4562-9B12-6A5F5FEA04E3}" srcOrd="1" destOrd="0" parTransId="{D5347C4B-4535-4866-9A44-2DE68CDCC504}" sibTransId="{CD218FFA-946B-4E26-BB72-B5FA823006A3}"/>
    <dgm:cxn modelId="{9132C6A7-4A50-4AF2-975B-EF81D4DEC544}" srcId="{44AAC03B-3EFF-438C-B800-035D57D1A49F}" destId="{A51364F3-9E4E-4EA9-B70F-E60069C6F21B}" srcOrd="0" destOrd="0" parTransId="{79D0B038-60B0-4364-87CE-45C9197F9F81}" sibTransId="{F4BCB0AD-34BD-460E-AB0B-C12DCBD723E6}"/>
    <dgm:cxn modelId="{2E317DE7-BA61-4EAA-86AF-A4036CA22E0E}" type="presOf" srcId="{70D55C08-B1F0-41AE-A30B-A3D5758499B2}" destId="{BA8A33B2-81B2-48F4-B88D-9A0C50C1CEEC}" srcOrd="0" destOrd="0" presId="urn:microsoft.com/office/officeart/2009/layout/CircleArrowProcess"/>
    <dgm:cxn modelId="{42727EF6-3D8E-4492-93E7-772EC8991E2E}" type="presOf" srcId="{44AAC03B-3EFF-438C-B800-035D57D1A49F}" destId="{E244908B-0718-4C34-8AA9-D24869602E07}" srcOrd="0" destOrd="0" presId="urn:microsoft.com/office/officeart/2009/layout/CircleArrowProcess"/>
    <dgm:cxn modelId="{B5233540-26F8-4CB5-986A-900C8EE0CC54}" type="presParOf" srcId="{E244908B-0718-4C34-8AA9-D24869602E07}" destId="{69DC1E90-4AC1-4BCC-AD4B-F37E1F60E86E}" srcOrd="0" destOrd="0" presId="urn:microsoft.com/office/officeart/2009/layout/CircleArrowProcess"/>
    <dgm:cxn modelId="{41883F3C-D883-42C2-A3F5-8FDC290F88FF}" type="presParOf" srcId="{69DC1E90-4AC1-4BCC-AD4B-F37E1F60E86E}" destId="{8EACC4F8-6731-4608-AC55-A242DAF6884D}" srcOrd="0" destOrd="0" presId="urn:microsoft.com/office/officeart/2009/layout/CircleArrowProcess"/>
    <dgm:cxn modelId="{21BC1774-9B11-4669-8249-C0855849E089}" type="presParOf" srcId="{E244908B-0718-4C34-8AA9-D24869602E07}" destId="{866DB7EB-5513-4279-B560-BD6EA902D2D6}" srcOrd="1" destOrd="0" presId="urn:microsoft.com/office/officeart/2009/layout/CircleArrowProcess"/>
    <dgm:cxn modelId="{90DD9F45-9932-4904-BD67-51A7BFDFC7D4}" type="presParOf" srcId="{E244908B-0718-4C34-8AA9-D24869602E07}" destId="{3673CE60-662E-4561-970B-AA98A846713E}" srcOrd="2" destOrd="0" presId="urn:microsoft.com/office/officeart/2009/layout/CircleArrowProcess"/>
    <dgm:cxn modelId="{54B8715B-40E2-451B-9F81-524299ACC54C}" type="presParOf" srcId="{3673CE60-662E-4561-970B-AA98A846713E}" destId="{C5868BC6-3244-4195-8A2A-7B399D8B5054}" srcOrd="0" destOrd="0" presId="urn:microsoft.com/office/officeart/2009/layout/CircleArrowProcess"/>
    <dgm:cxn modelId="{E0D5AE47-9884-4A88-B2A3-C48630A246B2}" type="presParOf" srcId="{E244908B-0718-4C34-8AA9-D24869602E07}" destId="{9BFB9FB0-0D57-4770-AD09-C34164C6F83D}" srcOrd="3" destOrd="0" presId="urn:microsoft.com/office/officeart/2009/layout/CircleArrowProcess"/>
    <dgm:cxn modelId="{B2213585-4FC4-40F7-A4CD-9DFFA86B0215}" type="presParOf" srcId="{E244908B-0718-4C34-8AA9-D24869602E07}" destId="{54776C36-B8AD-45B3-9FD7-A2C731E7C701}" srcOrd="4" destOrd="0" presId="urn:microsoft.com/office/officeart/2009/layout/CircleArrowProcess"/>
    <dgm:cxn modelId="{4E950914-E798-4DA8-B132-141AAE239DDB}" type="presParOf" srcId="{54776C36-B8AD-45B3-9FD7-A2C731E7C701}" destId="{2C5F5E63-84E2-4F99-8C45-A87BAF6B14F9}" srcOrd="0" destOrd="0" presId="urn:microsoft.com/office/officeart/2009/layout/CircleArrowProcess"/>
    <dgm:cxn modelId="{349986F0-AED0-4C7B-BA0B-4F30DCEA1F97}" type="presParOf" srcId="{E244908B-0718-4C34-8AA9-D24869602E07}" destId="{B4B725C5-C967-48DC-B9BF-237990F4409C}" srcOrd="5" destOrd="0" presId="urn:microsoft.com/office/officeart/2009/layout/CircleArrowProcess"/>
    <dgm:cxn modelId="{41BDC6D3-FFEB-46FB-8318-82048B27BBA7}" type="presParOf" srcId="{E244908B-0718-4C34-8AA9-D24869602E07}" destId="{07EE553B-4AE3-4730-9474-3F73F9BF67B9}" srcOrd="6" destOrd="0" presId="urn:microsoft.com/office/officeart/2009/layout/CircleArrowProcess"/>
    <dgm:cxn modelId="{8292A1C0-01EE-467A-815D-36B9AFEF99CB}" type="presParOf" srcId="{07EE553B-4AE3-4730-9474-3F73F9BF67B9}" destId="{871220B5-4B97-4733-BAE0-6218CE0AEB26}" srcOrd="0" destOrd="0" presId="urn:microsoft.com/office/officeart/2009/layout/CircleArrowProcess"/>
    <dgm:cxn modelId="{27219A7E-D04A-453E-81AB-27EED253DF0E}" type="presParOf" srcId="{E244908B-0718-4C34-8AA9-D24869602E07}" destId="{BA8A33B2-81B2-48F4-B88D-9A0C50C1CEEC}" srcOrd="7" destOrd="0" presId="urn:microsoft.com/office/officeart/2009/layout/CircleArrowProcess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CC4F8-6731-4608-AC55-A242DAF6884D}">
      <dsp:nvSpPr>
        <dsp:cNvPr id="0" name=""/>
        <dsp:cNvSpPr/>
      </dsp:nvSpPr>
      <dsp:spPr>
        <a:xfrm>
          <a:off x="1630160" y="0"/>
          <a:ext cx="2013149" cy="201335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A5D26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DB7EB-5513-4279-B560-BD6EA902D2D6}">
      <dsp:nvSpPr>
        <dsp:cNvPr id="0" name=""/>
        <dsp:cNvSpPr/>
      </dsp:nvSpPr>
      <dsp:spPr>
        <a:xfrm>
          <a:off x="2014769" y="461645"/>
          <a:ext cx="1202935" cy="961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End-of-Waste criteria</a:t>
          </a:r>
        </a:p>
      </dsp:txBody>
      <dsp:txXfrm>
        <a:off x="2014769" y="461645"/>
        <a:ext cx="1202935" cy="961507"/>
      </dsp:txXfrm>
    </dsp:sp>
    <dsp:sp modelId="{C5868BC6-3244-4195-8A2A-7B399D8B5054}">
      <dsp:nvSpPr>
        <dsp:cNvPr id="0" name=""/>
        <dsp:cNvSpPr/>
      </dsp:nvSpPr>
      <dsp:spPr>
        <a:xfrm>
          <a:off x="1070889" y="1156971"/>
          <a:ext cx="2013149" cy="201335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C1E09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B9FB0-0D57-4770-AD09-C34164C6F83D}">
      <dsp:nvSpPr>
        <dsp:cNvPr id="0" name=""/>
        <dsp:cNvSpPr/>
      </dsp:nvSpPr>
      <dsp:spPr>
        <a:xfrm>
          <a:off x="1823718" y="2843350"/>
          <a:ext cx="1686367" cy="782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Conformity assessment</a:t>
          </a:r>
        </a:p>
      </dsp:txBody>
      <dsp:txXfrm>
        <a:off x="1823718" y="2843350"/>
        <a:ext cx="1686367" cy="782987"/>
      </dsp:txXfrm>
    </dsp:sp>
    <dsp:sp modelId="{2C5F5E63-84E2-4F99-8C45-A87BAF6B14F9}">
      <dsp:nvSpPr>
        <dsp:cNvPr id="0" name=""/>
        <dsp:cNvSpPr/>
      </dsp:nvSpPr>
      <dsp:spPr>
        <a:xfrm>
          <a:off x="1630160" y="2318213"/>
          <a:ext cx="2013149" cy="201335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8DC63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725C5-C967-48DC-B9BF-237990F4409C}">
      <dsp:nvSpPr>
        <dsp:cNvPr id="0" name=""/>
        <dsp:cNvSpPr/>
      </dsp:nvSpPr>
      <dsp:spPr>
        <a:xfrm>
          <a:off x="1390450" y="1762630"/>
          <a:ext cx="1452555" cy="689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Quality requirements</a:t>
          </a:r>
        </a:p>
      </dsp:txBody>
      <dsp:txXfrm>
        <a:off x="1390450" y="1762630"/>
        <a:ext cx="1452555" cy="689138"/>
      </dsp:txXfrm>
    </dsp:sp>
    <dsp:sp modelId="{871220B5-4B97-4733-BAE0-6218CE0AEB26}">
      <dsp:nvSpPr>
        <dsp:cNvPr id="0" name=""/>
        <dsp:cNvSpPr/>
      </dsp:nvSpPr>
      <dsp:spPr>
        <a:xfrm>
          <a:off x="1214389" y="3608661"/>
          <a:ext cx="1729548" cy="173038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6">
            <a:alpha val="7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A33B2-81B2-48F4-B88D-9A0C50C1CEEC}">
      <dsp:nvSpPr>
        <dsp:cNvPr id="0" name=""/>
        <dsp:cNvSpPr/>
      </dsp:nvSpPr>
      <dsp:spPr>
        <a:xfrm>
          <a:off x="1321389" y="3969922"/>
          <a:ext cx="1506862" cy="1034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/>
            <a:t>CE mark: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free trade on the common market</a:t>
          </a:r>
        </a:p>
      </dsp:txBody>
      <dsp:txXfrm>
        <a:off x="1321389" y="3969922"/>
        <a:ext cx="1506862" cy="1034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3185AE-B8D6-433D-B591-D8645482DA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This is the header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EC4AF0-B6B6-4B98-B2BC-753539A421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DEEE0-5DAF-49A5-A4AC-1A2C115FD631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CEBB3F-8B77-41CE-95F3-57B794F0AF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08469-17A0-4C39-AEEE-66F9C1F5D3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1B3E0-F297-45B1-BB57-C10962B07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7689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This is the header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8B43E-87DB-4B19-BCA6-604D0EF98A60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003DE-17F3-4531-96A0-601D2CCED3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8335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003DE-17F3-4531-96A0-601D2CCED37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61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s://bsky.app/profile/ecnnetwork.bsky.social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x.com/ECNnetwork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uropean-compost-network-e-v/posts/?feedView=all" TargetMode="Externa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D73908-0571-4D45-BF87-B0E6C2D95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C558251-1E9B-45FB-85CF-F8A92B01A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41A535-5F70-4D20-A177-DA9E15C20F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BB5369-813A-4B9F-A348-220E7B56F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CB91A2-5B4D-4972-B5B4-B69C4580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0382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5573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5938B-366F-426E-86A7-5ED2DD86B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61D9952-D410-4DA4-9E57-43784C460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813F75-11D9-44B9-BF70-22FD0C5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C6B4A9-1611-4792-9094-5F34BCA07E0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79BCD6-B149-4331-AA46-B0B3A89A6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498343-09BC-49BD-9386-F93A72F0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0382"/>
            <a:ext cx="2743200" cy="365125"/>
          </a:xfrm>
          <a:prstGeom prst="rect">
            <a:avLst/>
          </a:prstGeom>
        </p:spPr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8368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EAF7A73-6749-4B6C-9FCA-5C3D7C0C67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B1E9F21-DA14-4C91-B1DE-93BD78FBA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D211F7-BCE8-4607-AD0F-98A2C8BA02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366EB6-7F98-43EA-932A-200A92606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2543D0-1FAB-4E7A-88EB-6EC44339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0382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8354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73182" y="1193695"/>
            <a:ext cx="11139054" cy="189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arallelogram 6"/>
          <p:cNvSpPr/>
          <p:nvPr userDrawn="1"/>
        </p:nvSpPr>
        <p:spPr>
          <a:xfrm>
            <a:off x="9231180" y="0"/>
            <a:ext cx="296082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EB06433-2F91-44FD-B046-5D8A4A7D7A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280" y="3267148"/>
            <a:ext cx="2105599" cy="2039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A9DBD57-0F62-407A-A0C0-F00D136A8A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486" y="714048"/>
            <a:ext cx="1592525" cy="15766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AACA942-F283-47E4-B556-9B909BFD526A}"/>
              </a:ext>
            </a:extLst>
          </p:cNvPr>
          <p:cNvSpPr txBox="1"/>
          <p:nvPr userDrawn="1"/>
        </p:nvSpPr>
        <p:spPr>
          <a:xfrm>
            <a:off x="9336933" y="2388115"/>
            <a:ext cx="277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www.saveorganicsinsoil.org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4C7937-A7E9-4A36-84E8-869C74540A64}"/>
              </a:ext>
            </a:extLst>
          </p:cNvPr>
          <p:cNvSpPr txBox="1"/>
          <p:nvPr userDrawn="1"/>
        </p:nvSpPr>
        <p:spPr>
          <a:xfrm>
            <a:off x="9356531" y="5440133"/>
            <a:ext cx="2737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747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www.compost-digestate.eu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375CB6-D267-4BCD-998A-0658DF72A1D1}"/>
              </a:ext>
            </a:extLst>
          </p:cNvPr>
          <p:cNvGrpSpPr/>
          <p:nvPr userDrawn="1"/>
        </p:nvGrpSpPr>
        <p:grpSpPr>
          <a:xfrm>
            <a:off x="10169783" y="5947946"/>
            <a:ext cx="1143397" cy="287079"/>
            <a:chOff x="10169783" y="5947946"/>
            <a:chExt cx="1143397" cy="287079"/>
          </a:xfrm>
        </p:grpSpPr>
        <p:pic>
          <p:nvPicPr>
            <p:cNvPr id="30" name="Picture 29">
              <a:hlinkClick r:id="rId4"/>
              <a:extLst>
                <a:ext uri="{FF2B5EF4-FFF2-40B4-BE49-F238E27FC236}">
                  <a16:creationId xmlns:a16="http://schemas.microsoft.com/office/drawing/2014/main" id="{D1CB9403-9277-40CE-AC04-AB064FC15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9783" y="5947946"/>
              <a:ext cx="287079" cy="287079"/>
            </a:xfrm>
            <a:prstGeom prst="rect">
              <a:avLst/>
            </a:prstGeom>
          </p:spPr>
        </p:pic>
        <p:pic>
          <p:nvPicPr>
            <p:cNvPr id="31" name="Picture 30">
              <a:hlinkClick r:id="rId6"/>
              <a:extLst>
                <a:ext uri="{FF2B5EF4-FFF2-40B4-BE49-F238E27FC236}">
                  <a16:creationId xmlns:a16="http://schemas.microsoft.com/office/drawing/2014/main" id="{CAB04242-D1F7-4B1E-9EEC-4A996C06B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9957" y="5975587"/>
              <a:ext cx="243223" cy="248594"/>
            </a:xfrm>
            <a:prstGeom prst="rect">
              <a:avLst/>
            </a:prstGeom>
          </p:spPr>
        </p:pic>
        <p:pic>
          <p:nvPicPr>
            <p:cNvPr id="32" name="Picture 31">
              <a:hlinkClick r:id="rId8"/>
              <a:extLst>
                <a:ext uri="{FF2B5EF4-FFF2-40B4-BE49-F238E27FC236}">
                  <a16:creationId xmlns:a16="http://schemas.microsoft.com/office/drawing/2014/main" id="{7947FC7B-0DAD-43AF-A2E4-FACBEA51F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1175" y="5947946"/>
              <a:ext cx="324469" cy="2870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519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05048C-80A0-4EBD-931A-B3EEA8D80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C7F27A-D459-457F-A9E0-0451BCD2C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C01456-2522-4FBC-AE48-CF314A9F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9AAFB6-C36D-4B52-B61C-44F460211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B43CA6-A149-4412-A30E-AE81D5E5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0382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8779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BBD422-DCC0-4933-9D74-4ADE584F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611005-37B3-4ED4-B586-641A3E227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DAE17E-22E0-4F33-84E4-6F5DF7CE7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66B97D-579E-420A-AEA9-6C0CDE16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F506B2-2FE6-4B30-838A-5BDE4A60A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0382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2028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CE1D6B-EC73-49D5-A2B8-174D8E6F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F75980-D968-4CE5-B7A2-76E27BDCB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93B18E3-94AD-437C-BC32-3C184064B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5DD94D7-900E-48C3-A040-FBD0A802D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712588-04B1-427B-82EE-E8DB90309F08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8EFDD4-C150-4BBA-84ED-6EAC325D4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7FB081-C224-4734-8D6A-E10DE2F7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0382"/>
            <a:ext cx="2743200" cy="365125"/>
          </a:xfrm>
          <a:prstGeom prst="rect">
            <a:avLst/>
          </a:prstGeom>
        </p:spPr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5042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759D45-11B0-4AC7-BB00-9456CF6E9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E78734-5A8C-4D4C-8962-1584942AC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C886685-C38A-4F24-B926-152C89B60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073673D-74D7-4A8A-AF8D-6E32E62DE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168102B-6A72-48E8-A647-3D339443BC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D88559C-6116-438A-AEEA-EBDA080D81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93F89B-DBFC-404E-9BCF-D3ADF53F2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F8155A3-8C94-4FED-8D99-0639E5B3F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0382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5417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763E69-A20E-435A-B9CC-6A79F0794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C6F5C66-D16C-4D11-B9DC-06763596EA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297348-95B5-439F-9A98-34F79FA45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EFB21C-7D62-4097-ADA4-CCD4A3050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0382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9705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11C75A5-10E1-4A58-AD67-4C01893E5A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55E0F62-280B-45A7-B0EF-C9F09D1BC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50D527-6D67-487D-A12D-6F1F103B5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0382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9611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77E64-201D-4202-B554-722F7989F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E6E0E9-B14A-4EA0-ADB0-0C988680F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8DD717-57F0-48D0-8297-15E7B0605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3E077B-7124-4395-9244-358E35C50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A54C80-263E-416B-A8E0-580EDEADCBDC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E7DD7F-1C5A-405F-B40C-417991C7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9BA0E97-3F8B-4813-8A80-0416B67E6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0382"/>
            <a:ext cx="2743200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6409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BE389F-D18C-44AA-90E2-6FB4D50C9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250CFED-AF1D-4A67-941E-B1D80F9114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0AD9A5D-14A2-498A-9CB0-A5FA84418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C9021F-923E-4DDA-BB6D-BE3627C7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2E24AA-5A59-4E0F-9442-47CCEE923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3A36B1-FC60-4A9E-AF60-AE1619CF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0382"/>
            <a:ext cx="27432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7785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F94C0AC-12EA-4580-B3F8-00A06D4E3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91A215-C9F7-4E6C-B359-137C6EF40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970037D-012F-4A93-A6FE-80230F8C850A}"/>
              </a:ext>
            </a:extLst>
          </p:cNvPr>
          <p:cNvSpPr/>
          <p:nvPr userDrawn="1"/>
        </p:nvSpPr>
        <p:spPr>
          <a:xfrm>
            <a:off x="214746" y="1216982"/>
            <a:ext cx="11762508" cy="141475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E074C1C-7D73-4E47-9F22-8A48CF603A9C}"/>
              </a:ext>
            </a:extLst>
          </p:cNvPr>
          <p:cNvSpPr txBox="1"/>
          <p:nvPr userDrawn="1"/>
        </p:nvSpPr>
        <p:spPr>
          <a:xfrm>
            <a:off x="5001490" y="6330382"/>
            <a:ext cx="218901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5757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www.compost-digestate.eu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17E17E1-9405-42E3-903B-A3573A0E22E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870972" y="183107"/>
            <a:ext cx="1245614" cy="99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8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5795B-360F-B648-B7B2-066488824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9"/>
            <a:ext cx="11090531" cy="5397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5C795-D3C3-ED4D-8ED8-800A3A618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55611"/>
            <a:ext cx="11090531" cy="36815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01C37E3-63FB-6C5F-E645-6FEB159230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9030" y="5876925"/>
            <a:ext cx="2211153" cy="98107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7B9C70-5FC5-F6F6-BE1C-1AFC59F8AB8E}"/>
              </a:ext>
            </a:extLst>
          </p:cNvPr>
          <p:cNvCxnSpPr>
            <a:cxnSpLocks/>
          </p:cNvCxnSpPr>
          <p:nvPr userDrawn="1"/>
        </p:nvCxnSpPr>
        <p:spPr>
          <a:xfrm>
            <a:off x="0" y="5876925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0562429-A062-A2AF-FE0C-0F05B7E43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8194" y="5876932"/>
            <a:ext cx="2743200" cy="9810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852B311-9BC7-BB4C-A058-0C31E16B78F9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6085196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pos="7333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orient="horz" pos="3702">
          <p15:clr>
            <a:srgbClr val="F26B43"/>
          </p15:clr>
        </p15:guide>
        <p15:guide id="5" orient="horz" pos="3362">
          <p15:clr>
            <a:srgbClr val="F26B43"/>
          </p15:clr>
        </p15:guide>
        <p15:guide id="6" orient="horz" pos="3974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1026">
          <p15:clr>
            <a:srgbClr val="F26B43"/>
          </p15:clr>
        </p15:guide>
        <p15:guide id="1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vis@btgworld.com" TargetMode="External"/><Relationship Id="rId13" Type="http://schemas.openxmlformats.org/officeDocument/2006/relationships/hyperlink" Target="https://www.europeanbiogas.eu/" TargetMode="External"/><Relationship Id="rId18" Type="http://schemas.openxmlformats.org/officeDocument/2006/relationships/image" Target="../media/image4.png"/><Relationship Id="rId3" Type="http://schemas.openxmlformats.org/officeDocument/2006/relationships/hyperlink" Target="https://www.btgworld.com/en/" TargetMode="External"/><Relationship Id="rId7" Type="http://schemas.openxmlformats.org/officeDocument/2006/relationships/image" Target="../media/image14.png"/><Relationship Id="rId12" Type="http://schemas.openxmlformats.org/officeDocument/2006/relationships/hyperlink" Target="https://pwr.edu.pl/" TargetMode="External"/><Relationship Id="rId17" Type="http://schemas.openxmlformats.org/officeDocument/2006/relationships/image" Target="../media/image17.svg"/><Relationship Id="rId2" Type="http://schemas.openxmlformats.org/officeDocument/2006/relationships/image" Target="../media/image15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ito.it/" TargetMode="External"/><Relationship Id="rId11" Type="http://schemas.openxmlformats.org/officeDocument/2006/relationships/hyperlink" Target="https://www.linkedin.com/groups/13141483/" TargetMode="External"/><Relationship Id="rId5" Type="http://schemas.openxmlformats.org/officeDocument/2006/relationships/hyperlink" Target="https://www.ntua.gr/el/" TargetMode="External"/><Relationship Id="rId15" Type="http://schemas.openxmlformats.org/officeDocument/2006/relationships/hyperlink" Target="https://greenovate-europe.eu/" TargetMode="External"/><Relationship Id="rId10" Type="http://schemas.openxmlformats.org/officeDocument/2006/relationships/hyperlink" Target="https://www.linkedin.com/company/ferticovery-project/" TargetMode="External"/><Relationship Id="rId4" Type="http://schemas.openxmlformats.org/officeDocument/2006/relationships/hyperlink" Target="https://www.cartif.es/en/home/" TargetMode="External"/><Relationship Id="rId9" Type="http://schemas.openxmlformats.org/officeDocument/2006/relationships/hyperlink" Target="https://ferticovery.eu/" TargetMode="External"/><Relationship Id="rId14" Type="http://schemas.openxmlformats.org/officeDocument/2006/relationships/hyperlink" Target="https://www.compostnetwork.inf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91945" y="2217660"/>
            <a:ext cx="716620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8DC6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r>
              <a:rPr lang="en-GB" sz="3600" b="1" dirty="0">
                <a:solidFill>
                  <a:srgbClr val="92278F"/>
                </a:solidFill>
              </a:rPr>
              <a:t>Overview of biowaste management in Europe</a:t>
            </a:r>
          </a:p>
          <a:p>
            <a:pPr algn="ctr">
              <a:lnSpc>
                <a:spcPct val="150000"/>
              </a:lnSpc>
            </a:pPr>
            <a:endParaRPr lang="en-GB" sz="2400" b="1" dirty="0">
              <a:solidFill>
                <a:srgbClr val="4747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4747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Aline Granjard</a:t>
            </a:r>
          </a:p>
          <a:p>
            <a:pPr algn="ctr"/>
            <a:r>
              <a:rPr lang="en-GB" sz="2400" b="1" dirty="0">
                <a:solidFill>
                  <a:srgbClr val="4747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Officer at ECN</a:t>
            </a:r>
          </a:p>
          <a:p>
            <a:pPr algn="ctr"/>
            <a:endParaRPr lang="en-GB" sz="2400" dirty="0">
              <a:solidFill>
                <a:srgbClr val="4747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>
              <a:solidFill>
                <a:srgbClr val="4747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4747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June 2025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BDD81C-EBB8-4C3F-BF0D-A9B1120C529E}"/>
              </a:ext>
            </a:extLst>
          </p:cNvPr>
          <p:cNvSpPr/>
          <p:nvPr/>
        </p:nvSpPr>
        <p:spPr>
          <a:xfrm>
            <a:off x="5133862" y="6323682"/>
            <a:ext cx="1740665" cy="2644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591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B883482-8AFF-4394-9393-21F44EE3580A}"/>
              </a:ext>
            </a:extLst>
          </p:cNvPr>
          <p:cNvGrpSpPr/>
          <p:nvPr/>
        </p:nvGrpSpPr>
        <p:grpSpPr>
          <a:xfrm>
            <a:off x="125508" y="1773656"/>
            <a:ext cx="11542779" cy="3993964"/>
            <a:chOff x="125508" y="1432018"/>
            <a:chExt cx="11542779" cy="3993964"/>
          </a:xfrm>
        </p:grpSpPr>
        <p:pic>
          <p:nvPicPr>
            <p:cNvPr id="14" name="Grafik 3">
              <a:extLst>
                <a:ext uri="{FF2B5EF4-FFF2-40B4-BE49-F238E27FC236}">
                  <a16:creationId xmlns:a16="http://schemas.microsoft.com/office/drawing/2014/main" id="{43834C0D-0778-4B19-A44B-D3810F0FC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508" y="1432018"/>
              <a:ext cx="9111504" cy="3993964"/>
            </a:xfrm>
            <a:prstGeom prst="rect">
              <a:avLst/>
            </a:prstGeom>
          </p:spPr>
        </p:pic>
        <p:sp>
          <p:nvSpPr>
            <p:cNvPr id="15" name="Abgerundetes Rechteck 8">
              <a:extLst>
                <a:ext uri="{FF2B5EF4-FFF2-40B4-BE49-F238E27FC236}">
                  <a16:creationId xmlns:a16="http://schemas.microsoft.com/office/drawing/2014/main" id="{99279E9B-2F83-49ED-96D3-98945C53323F}"/>
                </a:ext>
              </a:extLst>
            </p:cNvPr>
            <p:cNvSpPr/>
            <p:nvPr/>
          </p:nvSpPr>
          <p:spPr>
            <a:xfrm>
              <a:off x="8885143" y="1591319"/>
              <a:ext cx="2783144" cy="1019617"/>
            </a:xfrm>
            <a:prstGeom prst="roundRect">
              <a:avLst/>
            </a:prstGeom>
            <a:solidFill>
              <a:srgbClr val="0344A2"/>
            </a:solidFill>
            <a:ln>
              <a:solidFill>
                <a:srgbClr val="0344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buClrTx/>
                <a:defRPr/>
              </a:pPr>
              <a:r>
                <a:rPr lang="de-DE" sz="1800" kern="1200" dirty="0">
                  <a:solidFill>
                    <a:prstClr val="white"/>
                  </a:solidFill>
                  <a:latin typeface="Calibri" panose="020F0502020204030204"/>
                </a:rPr>
                <a:t>67 Members </a:t>
              </a:r>
              <a:r>
                <a:rPr lang="de-DE" sz="1800" kern="1200" dirty="0" err="1">
                  <a:solidFill>
                    <a:prstClr val="white"/>
                  </a:solidFill>
                  <a:latin typeface="Calibri" panose="020F0502020204030204"/>
                </a:rPr>
                <a:t>from</a:t>
              </a:r>
              <a:r>
                <a:rPr lang="de-DE" sz="1800" kern="1200" dirty="0">
                  <a:solidFill>
                    <a:prstClr val="white"/>
                  </a:solidFill>
                  <a:latin typeface="Calibri" panose="020F0502020204030204"/>
                </a:rPr>
                <a:t>             27 European countries</a:t>
              </a:r>
            </a:p>
          </p:txBody>
        </p:sp>
        <p:sp>
          <p:nvSpPr>
            <p:cNvPr id="16" name="Abgerundetes Rechteck 9">
              <a:extLst>
                <a:ext uri="{FF2B5EF4-FFF2-40B4-BE49-F238E27FC236}">
                  <a16:creationId xmlns:a16="http://schemas.microsoft.com/office/drawing/2014/main" id="{2F191BFD-F465-49D2-B1E4-C792F52FB956}"/>
                </a:ext>
              </a:extLst>
            </p:cNvPr>
            <p:cNvSpPr/>
            <p:nvPr/>
          </p:nvSpPr>
          <p:spPr>
            <a:xfrm>
              <a:off x="8885143" y="4388395"/>
              <a:ext cx="2783143" cy="878456"/>
            </a:xfrm>
            <a:prstGeom prst="roundRect">
              <a:avLst/>
            </a:prstGeom>
            <a:solidFill>
              <a:srgbClr val="92278F"/>
            </a:solidFill>
            <a:ln>
              <a:solidFill>
                <a:srgbClr val="9227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buClrTx/>
                <a:defRPr/>
              </a:pPr>
              <a:r>
                <a:rPr lang="de-DE" sz="1800" kern="1200" dirty="0">
                  <a:solidFill>
                    <a:prstClr val="white"/>
                  </a:solidFill>
                  <a:latin typeface="Calibri" panose="020F0502020204030204"/>
                </a:rPr>
                <a:t>≈ 48 M </a:t>
              </a:r>
              <a:r>
                <a:rPr lang="de-DE" sz="1800" kern="1200" dirty="0" err="1">
                  <a:solidFill>
                    <a:prstClr val="white"/>
                  </a:solidFill>
                  <a:latin typeface="Calibri" panose="020F0502020204030204"/>
                </a:rPr>
                <a:t>tpa</a:t>
              </a:r>
              <a:r>
                <a:rPr lang="de-DE" sz="1800" kern="1200" dirty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</a:p>
            <a:p>
              <a:pPr algn="ctr" defTabSz="685800">
                <a:buClrTx/>
                <a:defRPr/>
              </a:pPr>
              <a:r>
                <a:rPr lang="de-DE" sz="1800" kern="1200" dirty="0">
                  <a:solidFill>
                    <a:prstClr val="white"/>
                  </a:solidFill>
                  <a:latin typeface="Calibri" panose="020F0502020204030204"/>
                </a:rPr>
                <a:t>Treatment </a:t>
              </a:r>
              <a:r>
                <a:rPr lang="de-DE" sz="1800" kern="1200" dirty="0" err="1">
                  <a:solidFill>
                    <a:prstClr val="white"/>
                  </a:solidFill>
                  <a:latin typeface="Calibri" panose="020F0502020204030204"/>
                </a:rPr>
                <a:t>Capacity</a:t>
              </a:r>
              <a:endParaRPr lang="de-DE" sz="180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Abgerundetes Rechteck 10">
              <a:extLst>
                <a:ext uri="{FF2B5EF4-FFF2-40B4-BE49-F238E27FC236}">
                  <a16:creationId xmlns:a16="http://schemas.microsoft.com/office/drawing/2014/main" id="{DC390277-265B-451C-A4A5-F2B07899BE9C}"/>
                </a:ext>
              </a:extLst>
            </p:cNvPr>
            <p:cNvSpPr/>
            <p:nvPr/>
          </p:nvSpPr>
          <p:spPr>
            <a:xfrm>
              <a:off x="8885144" y="2799867"/>
              <a:ext cx="2783142" cy="1399596"/>
            </a:xfrm>
            <a:prstGeom prst="roundRect">
              <a:avLst/>
            </a:prstGeom>
            <a:solidFill>
              <a:srgbClr val="0089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buClrTx/>
                <a:defRPr/>
              </a:pPr>
              <a:r>
                <a:rPr lang="de-DE" sz="1800" kern="1200" dirty="0">
                  <a:solidFill>
                    <a:prstClr val="white"/>
                  </a:solidFill>
                  <a:latin typeface="Calibri" panose="020F0502020204030204"/>
                </a:rPr>
                <a:t>&gt; 4.500</a:t>
              </a:r>
            </a:p>
            <a:p>
              <a:pPr algn="ctr" defTabSz="685800">
                <a:buClrTx/>
                <a:defRPr/>
              </a:pPr>
              <a:r>
                <a:rPr lang="en-US" sz="1800" kern="1200" dirty="0">
                  <a:solidFill>
                    <a:prstClr val="white"/>
                  </a:solidFill>
                  <a:latin typeface="Calibri" panose="020F0502020204030204"/>
                </a:rPr>
                <a:t>Composting &amp; Anaerobic Digestion Plants</a:t>
              </a: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585709F-AE11-4FF7-96DC-9BE0CB32A7AB}"/>
              </a:ext>
            </a:extLst>
          </p:cNvPr>
          <p:cNvSpPr txBox="1">
            <a:spLocks/>
          </p:cNvSpPr>
          <p:nvPr/>
        </p:nvSpPr>
        <p:spPr>
          <a:xfrm>
            <a:off x="240632" y="323084"/>
            <a:ext cx="11113168" cy="1047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latin typeface="+mn-lt"/>
              </a:rPr>
              <a:t>European Compost Network - ECN</a:t>
            </a:r>
          </a:p>
        </p:txBody>
      </p:sp>
    </p:spTree>
    <p:extLst>
      <p:ext uri="{BB962C8B-B14F-4D97-AF65-F5344CB8AC3E}">
        <p14:creationId xmlns:p14="http://schemas.microsoft.com/office/powerpoint/2010/main" val="3942311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79C82F-CB96-A041-9B98-BB45F41CA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5876925"/>
            <a:ext cx="2743200" cy="981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C02BF3-6CFC-A548-B91D-73F201674A0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0E2FE-2A30-4FB3-96B5-BCA29D0BC6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604" y="2318638"/>
            <a:ext cx="1160361" cy="32718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5E6376-8319-451F-AD17-8F383E45D92A}"/>
              </a:ext>
            </a:extLst>
          </p:cNvPr>
          <p:cNvSpPr txBox="1"/>
          <p:nvPr/>
        </p:nvSpPr>
        <p:spPr>
          <a:xfrm>
            <a:off x="229562" y="1902080"/>
            <a:ext cx="140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GB" sz="2000" b="1" kern="1200" dirty="0">
                <a:solidFill>
                  <a:srgbClr val="92278F"/>
                </a:solidFill>
                <a:latin typeface="Calibri" panose="020F0502020204030204"/>
                <a:ea typeface="+mn-ea"/>
                <a:cs typeface="+mn-cs"/>
              </a:rPr>
              <a:t>Biowaste</a:t>
            </a:r>
            <a:endParaRPr lang="en-GB" sz="1500" b="1" kern="1200" dirty="0">
              <a:solidFill>
                <a:srgbClr val="92278F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123A74-EA9B-4D20-807F-C3E532202220}"/>
              </a:ext>
            </a:extLst>
          </p:cNvPr>
          <p:cNvSpPr txBox="1"/>
          <p:nvPr/>
        </p:nvSpPr>
        <p:spPr>
          <a:xfrm>
            <a:off x="2338548" y="1666808"/>
            <a:ext cx="29757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r>
              <a:rPr lang="en-GB" sz="2100" b="1" kern="1200" dirty="0">
                <a:solidFill>
                  <a:srgbClr val="8DC6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Cross-Cutting Resource</a:t>
            </a:r>
          </a:p>
        </p:txBody>
      </p:sp>
      <p:sp>
        <p:nvSpPr>
          <p:cNvPr id="10" name="Callout: Left-Right Arrow 9">
            <a:extLst>
              <a:ext uri="{FF2B5EF4-FFF2-40B4-BE49-F238E27FC236}">
                <a16:creationId xmlns:a16="http://schemas.microsoft.com/office/drawing/2014/main" id="{BFCD62EC-28A3-410C-8EF7-D97A4F47E341}"/>
              </a:ext>
            </a:extLst>
          </p:cNvPr>
          <p:cNvSpPr/>
          <p:nvPr/>
        </p:nvSpPr>
        <p:spPr>
          <a:xfrm>
            <a:off x="1634554" y="2152375"/>
            <a:ext cx="4383741" cy="3976005"/>
          </a:xfrm>
          <a:prstGeom prst="leftRightArrowCallout">
            <a:avLst>
              <a:gd name="adj1" fmla="val 20067"/>
              <a:gd name="adj2" fmla="val 18181"/>
              <a:gd name="adj3" fmla="val 22350"/>
              <a:gd name="adj4" fmla="val 48972"/>
            </a:avLst>
          </a:prstGeom>
          <a:solidFill>
            <a:srgbClr val="8DC63F"/>
          </a:solidFill>
          <a:ln>
            <a:solidFill>
              <a:srgbClr val="8DC63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spcBef>
                <a:spcPts val="450"/>
              </a:spcBef>
              <a:spcAft>
                <a:spcPts val="450"/>
              </a:spcAft>
              <a:buClrTx/>
            </a:pPr>
            <a:r>
              <a:rPr lang="en-GB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 Green Deal</a:t>
            </a:r>
          </a:p>
          <a:p>
            <a:pPr algn="ctr" defTabSz="685800">
              <a:spcBef>
                <a:spcPts val="450"/>
              </a:spcBef>
              <a:spcAft>
                <a:spcPts val="450"/>
              </a:spcAft>
              <a:buClrTx/>
            </a:pP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Circular Economy Act</a:t>
            </a:r>
            <a:endParaRPr lang="en-GB" sz="20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>
              <a:spcBef>
                <a:spcPts val="450"/>
              </a:spcBef>
              <a:spcAft>
                <a:spcPts val="450"/>
              </a:spcAft>
              <a:buClrTx/>
            </a:pPr>
            <a:r>
              <a:rPr lang="en-GB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Bioeconomy Strategy</a:t>
            </a:r>
          </a:p>
          <a:p>
            <a:pPr algn="ctr" defTabSz="685800">
              <a:spcBef>
                <a:spcPts val="450"/>
              </a:spcBef>
              <a:spcAft>
                <a:spcPts val="450"/>
              </a:spcAft>
              <a:buClrTx/>
            </a:pP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Waste Framework Directive</a:t>
            </a:r>
          </a:p>
          <a:p>
            <a:pPr algn="ctr" defTabSz="685800">
              <a:spcBef>
                <a:spcPts val="450"/>
              </a:spcBef>
              <a:spcAft>
                <a:spcPts val="450"/>
              </a:spcAft>
              <a:buClrTx/>
            </a:pP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Fertilising Products Regulation</a:t>
            </a:r>
          </a:p>
        </p:txBody>
      </p:sp>
      <p:pic>
        <p:nvPicPr>
          <p:cNvPr id="11" name="Grafik 3">
            <a:extLst>
              <a:ext uri="{FF2B5EF4-FFF2-40B4-BE49-F238E27FC236}">
                <a16:creationId xmlns:a16="http://schemas.microsoft.com/office/drawing/2014/main" id="{B38075B7-9C37-4B77-AB47-E7708D2CD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31" y="788894"/>
            <a:ext cx="6111308" cy="611130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ADE4E73-1323-40BD-97E0-8C6701E53332}"/>
              </a:ext>
            </a:extLst>
          </p:cNvPr>
          <p:cNvSpPr txBox="1">
            <a:spLocks/>
          </p:cNvSpPr>
          <p:nvPr/>
        </p:nvSpPr>
        <p:spPr>
          <a:xfrm>
            <a:off x="240632" y="323084"/>
            <a:ext cx="11113168" cy="1047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latin typeface="+mn-lt"/>
              </a:rPr>
              <a:t>Biowaste in the circular bioeconomy</a:t>
            </a:r>
          </a:p>
        </p:txBody>
      </p:sp>
    </p:spTree>
    <p:extLst>
      <p:ext uri="{BB962C8B-B14F-4D97-AF65-F5344CB8AC3E}">
        <p14:creationId xmlns:p14="http://schemas.microsoft.com/office/powerpoint/2010/main" val="3110900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86F8B02-097F-4086-B19A-D3E299D42BCA}"/>
              </a:ext>
            </a:extLst>
          </p:cNvPr>
          <p:cNvSpPr txBox="1">
            <a:spLocks/>
          </p:cNvSpPr>
          <p:nvPr/>
        </p:nvSpPr>
        <p:spPr>
          <a:xfrm>
            <a:off x="240632" y="323084"/>
            <a:ext cx="11113168" cy="1047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latin typeface="+mn-lt"/>
              </a:rPr>
              <a:t>Biowaste management – Legal framework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C760A-E2B1-4BDE-AB03-7F7AD8687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57F1E4F-1CFF-5643-939E-217C01CDF565}" type="slidenum">
              <a:rPr lang="en-US" sz="1200" smtClean="0">
                <a:solidFill>
                  <a:srgbClr val="575759"/>
                </a:solidFill>
              </a:rPr>
              <a:pPr algn="r"/>
              <a:t>4</a:t>
            </a:fld>
            <a:endParaRPr lang="en-US" dirty="0">
              <a:solidFill>
                <a:srgbClr val="575759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B625AE6-ACE4-4A82-A36D-5AA104FB486F}"/>
              </a:ext>
            </a:extLst>
          </p:cNvPr>
          <p:cNvSpPr/>
          <p:nvPr/>
        </p:nvSpPr>
        <p:spPr>
          <a:xfrm>
            <a:off x="1256049" y="4634352"/>
            <a:ext cx="2659888" cy="1099695"/>
          </a:xfrm>
          <a:custGeom>
            <a:avLst/>
            <a:gdLst>
              <a:gd name="connsiteX0" fmla="*/ 0 w 2659888"/>
              <a:gd name="connsiteY0" fmla="*/ 109970 h 1099695"/>
              <a:gd name="connsiteX1" fmla="*/ 109970 w 2659888"/>
              <a:gd name="connsiteY1" fmla="*/ 0 h 1099695"/>
              <a:gd name="connsiteX2" fmla="*/ 2549919 w 2659888"/>
              <a:gd name="connsiteY2" fmla="*/ 0 h 1099695"/>
              <a:gd name="connsiteX3" fmla="*/ 2659889 w 2659888"/>
              <a:gd name="connsiteY3" fmla="*/ 109970 h 1099695"/>
              <a:gd name="connsiteX4" fmla="*/ 2659888 w 2659888"/>
              <a:gd name="connsiteY4" fmla="*/ 989726 h 1099695"/>
              <a:gd name="connsiteX5" fmla="*/ 2549918 w 2659888"/>
              <a:gd name="connsiteY5" fmla="*/ 1099696 h 1099695"/>
              <a:gd name="connsiteX6" fmla="*/ 109970 w 2659888"/>
              <a:gd name="connsiteY6" fmla="*/ 1099695 h 1099695"/>
              <a:gd name="connsiteX7" fmla="*/ 0 w 2659888"/>
              <a:gd name="connsiteY7" fmla="*/ 989725 h 1099695"/>
              <a:gd name="connsiteX8" fmla="*/ 0 w 2659888"/>
              <a:gd name="connsiteY8" fmla="*/ 109970 h 109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9888" h="1099695">
                <a:moveTo>
                  <a:pt x="0" y="109970"/>
                </a:moveTo>
                <a:cubicBezTo>
                  <a:pt x="0" y="49235"/>
                  <a:pt x="49235" y="0"/>
                  <a:pt x="109970" y="0"/>
                </a:cubicBezTo>
                <a:lnTo>
                  <a:pt x="2549919" y="0"/>
                </a:lnTo>
                <a:cubicBezTo>
                  <a:pt x="2610654" y="0"/>
                  <a:pt x="2659889" y="49235"/>
                  <a:pt x="2659889" y="109970"/>
                </a:cubicBezTo>
                <a:cubicBezTo>
                  <a:pt x="2659889" y="403222"/>
                  <a:pt x="2659888" y="696474"/>
                  <a:pt x="2659888" y="989726"/>
                </a:cubicBezTo>
                <a:cubicBezTo>
                  <a:pt x="2659888" y="1050461"/>
                  <a:pt x="2610653" y="1099696"/>
                  <a:pt x="2549918" y="1099696"/>
                </a:cubicBezTo>
                <a:lnTo>
                  <a:pt x="109970" y="1099695"/>
                </a:lnTo>
                <a:cubicBezTo>
                  <a:pt x="49235" y="1099695"/>
                  <a:pt x="0" y="1050460"/>
                  <a:pt x="0" y="989725"/>
                </a:cubicBezTo>
                <a:lnTo>
                  <a:pt x="0" y="109970"/>
                </a:lnTo>
                <a:close/>
              </a:path>
            </a:pathLst>
          </a:custGeom>
          <a:solidFill>
            <a:srgbClr val="9BB6BB">
              <a:lumMod val="40000"/>
              <a:lumOff val="60000"/>
            </a:srgbClr>
          </a:solidFill>
          <a:ln w="12700" cap="flat" cmpd="sng" algn="ctr">
            <a:solidFill>
              <a:srgbClr val="92278F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0789" tIns="100789" rIns="100789" bIns="100789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None/>
            </a:pPr>
            <a:r>
              <a:rPr lang="en-GB" sz="1800" b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+mn-ea"/>
                <a:cs typeface="+mn-cs"/>
              </a:rPr>
              <a:t>Recycling of 65% of municipal solid waste by 2035</a:t>
            </a:r>
            <a:endParaRPr lang="en-GB" sz="1800" kern="1200" dirty="0">
              <a:solidFill>
                <a:srgbClr val="000000">
                  <a:lumMod val="75000"/>
                  <a:lumOff val="25000"/>
                </a:srgbClr>
              </a:solidFill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F1C6B13-9D5D-4EEC-AE60-C56265AB4678}"/>
              </a:ext>
            </a:extLst>
          </p:cNvPr>
          <p:cNvSpPr/>
          <p:nvPr/>
        </p:nvSpPr>
        <p:spPr>
          <a:xfrm>
            <a:off x="8804656" y="4634352"/>
            <a:ext cx="2659888" cy="1099695"/>
          </a:xfrm>
          <a:custGeom>
            <a:avLst/>
            <a:gdLst>
              <a:gd name="connsiteX0" fmla="*/ 0 w 2659888"/>
              <a:gd name="connsiteY0" fmla="*/ 109970 h 1099695"/>
              <a:gd name="connsiteX1" fmla="*/ 109970 w 2659888"/>
              <a:gd name="connsiteY1" fmla="*/ 0 h 1099695"/>
              <a:gd name="connsiteX2" fmla="*/ 2549919 w 2659888"/>
              <a:gd name="connsiteY2" fmla="*/ 0 h 1099695"/>
              <a:gd name="connsiteX3" fmla="*/ 2659889 w 2659888"/>
              <a:gd name="connsiteY3" fmla="*/ 109970 h 1099695"/>
              <a:gd name="connsiteX4" fmla="*/ 2659888 w 2659888"/>
              <a:gd name="connsiteY4" fmla="*/ 989726 h 1099695"/>
              <a:gd name="connsiteX5" fmla="*/ 2549918 w 2659888"/>
              <a:gd name="connsiteY5" fmla="*/ 1099696 h 1099695"/>
              <a:gd name="connsiteX6" fmla="*/ 109970 w 2659888"/>
              <a:gd name="connsiteY6" fmla="*/ 1099695 h 1099695"/>
              <a:gd name="connsiteX7" fmla="*/ 0 w 2659888"/>
              <a:gd name="connsiteY7" fmla="*/ 989725 h 1099695"/>
              <a:gd name="connsiteX8" fmla="*/ 0 w 2659888"/>
              <a:gd name="connsiteY8" fmla="*/ 109970 h 109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9888" h="1099695">
                <a:moveTo>
                  <a:pt x="0" y="109970"/>
                </a:moveTo>
                <a:cubicBezTo>
                  <a:pt x="0" y="49235"/>
                  <a:pt x="49235" y="0"/>
                  <a:pt x="109970" y="0"/>
                </a:cubicBezTo>
                <a:lnTo>
                  <a:pt x="2549919" y="0"/>
                </a:lnTo>
                <a:cubicBezTo>
                  <a:pt x="2610654" y="0"/>
                  <a:pt x="2659889" y="49235"/>
                  <a:pt x="2659889" y="109970"/>
                </a:cubicBezTo>
                <a:cubicBezTo>
                  <a:pt x="2659889" y="403222"/>
                  <a:pt x="2659888" y="696474"/>
                  <a:pt x="2659888" y="989726"/>
                </a:cubicBezTo>
                <a:cubicBezTo>
                  <a:pt x="2659888" y="1050461"/>
                  <a:pt x="2610653" y="1099696"/>
                  <a:pt x="2549918" y="1099696"/>
                </a:cubicBezTo>
                <a:lnTo>
                  <a:pt x="109970" y="1099695"/>
                </a:lnTo>
                <a:cubicBezTo>
                  <a:pt x="49235" y="1099695"/>
                  <a:pt x="0" y="1050460"/>
                  <a:pt x="0" y="989725"/>
                </a:cubicBezTo>
                <a:lnTo>
                  <a:pt x="0" y="109970"/>
                </a:lnTo>
                <a:close/>
              </a:path>
            </a:pathLst>
          </a:custGeom>
          <a:solidFill>
            <a:srgbClr val="9BB6BB">
              <a:lumMod val="40000"/>
              <a:lumOff val="60000"/>
            </a:srgbClr>
          </a:solidFill>
          <a:ln w="12700" cap="flat" cmpd="sng" algn="ctr">
            <a:solidFill>
              <a:srgbClr val="92278F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0789" tIns="100789" rIns="100789" bIns="100789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None/>
            </a:pPr>
            <a:r>
              <a:rPr lang="en-GB" sz="1800" b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+mn-ea"/>
                <a:cs typeface="+mn-cs"/>
              </a:rPr>
              <a:t>Mandatory separate collection of biowaste since 1</a:t>
            </a:r>
            <a:r>
              <a:rPr lang="en-GB" sz="1800" b="1" kern="1200" baseline="300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+mn-ea"/>
                <a:cs typeface="+mn-cs"/>
              </a:rPr>
              <a:t>st</a:t>
            </a:r>
            <a:r>
              <a:rPr lang="en-GB" sz="1800" b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+mn-ea"/>
                <a:cs typeface="+mn-cs"/>
              </a:rPr>
              <a:t> January 2024</a:t>
            </a:r>
            <a:endParaRPr lang="en-GB" sz="1800" kern="1200" dirty="0">
              <a:solidFill>
                <a:srgbClr val="000000">
                  <a:lumMod val="75000"/>
                  <a:lumOff val="25000"/>
                </a:srgbClr>
              </a:solidFill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089FAD-D3F2-407E-9BBB-FF0582A2B981}"/>
              </a:ext>
            </a:extLst>
          </p:cNvPr>
          <p:cNvSpPr/>
          <p:nvPr/>
        </p:nvSpPr>
        <p:spPr>
          <a:xfrm>
            <a:off x="5083927" y="4634352"/>
            <a:ext cx="2659888" cy="1099695"/>
          </a:xfrm>
          <a:custGeom>
            <a:avLst/>
            <a:gdLst>
              <a:gd name="connsiteX0" fmla="*/ 0 w 2659888"/>
              <a:gd name="connsiteY0" fmla="*/ 109970 h 1099695"/>
              <a:gd name="connsiteX1" fmla="*/ 109970 w 2659888"/>
              <a:gd name="connsiteY1" fmla="*/ 0 h 1099695"/>
              <a:gd name="connsiteX2" fmla="*/ 2549919 w 2659888"/>
              <a:gd name="connsiteY2" fmla="*/ 0 h 1099695"/>
              <a:gd name="connsiteX3" fmla="*/ 2659889 w 2659888"/>
              <a:gd name="connsiteY3" fmla="*/ 109970 h 1099695"/>
              <a:gd name="connsiteX4" fmla="*/ 2659888 w 2659888"/>
              <a:gd name="connsiteY4" fmla="*/ 989726 h 1099695"/>
              <a:gd name="connsiteX5" fmla="*/ 2549918 w 2659888"/>
              <a:gd name="connsiteY5" fmla="*/ 1099696 h 1099695"/>
              <a:gd name="connsiteX6" fmla="*/ 109970 w 2659888"/>
              <a:gd name="connsiteY6" fmla="*/ 1099695 h 1099695"/>
              <a:gd name="connsiteX7" fmla="*/ 0 w 2659888"/>
              <a:gd name="connsiteY7" fmla="*/ 989725 h 1099695"/>
              <a:gd name="connsiteX8" fmla="*/ 0 w 2659888"/>
              <a:gd name="connsiteY8" fmla="*/ 109970 h 109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9888" h="1099695">
                <a:moveTo>
                  <a:pt x="0" y="109970"/>
                </a:moveTo>
                <a:cubicBezTo>
                  <a:pt x="0" y="49235"/>
                  <a:pt x="49235" y="0"/>
                  <a:pt x="109970" y="0"/>
                </a:cubicBezTo>
                <a:lnTo>
                  <a:pt x="2549919" y="0"/>
                </a:lnTo>
                <a:cubicBezTo>
                  <a:pt x="2610654" y="0"/>
                  <a:pt x="2659889" y="49235"/>
                  <a:pt x="2659889" y="109970"/>
                </a:cubicBezTo>
                <a:cubicBezTo>
                  <a:pt x="2659889" y="403222"/>
                  <a:pt x="2659888" y="696474"/>
                  <a:pt x="2659888" y="989726"/>
                </a:cubicBezTo>
                <a:cubicBezTo>
                  <a:pt x="2659888" y="1050461"/>
                  <a:pt x="2610653" y="1099696"/>
                  <a:pt x="2549918" y="1099696"/>
                </a:cubicBezTo>
                <a:lnTo>
                  <a:pt x="109970" y="1099695"/>
                </a:lnTo>
                <a:cubicBezTo>
                  <a:pt x="49235" y="1099695"/>
                  <a:pt x="0" y="1050460"/>
                  <a:pt x="0" y="989725"/>
                </a:cubicBezTo>
                <a:lnTo>
                  <a:pt x="0" y="109970"/>
                </a:lnTo>
                <a:close/>
              </a:path>
            </a:pathLst>
          </a:custGeom>
          <a:solidFill>
            <a:srgbClr val="9BB6BB">
              <a:lumMod val="40000"/>
              <a:lumOff val="60000"/>
            </a:srgbClr>
          </a:solidFill>
          <a:ln w="12700" cap="flat" cmpd="sng" algn="ctr">
            <a:solidFill>
              <a:srgbClr val="92278F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0789" tIns="100789" rIns="100789" bIns="100789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None/>
            </a:pPr>
            <a:r>
              <a:rPr lang="en-GB" sz="1800" b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+mn-ea"/>
                <a:cs typeface="+mn-cs"/>
              </a:rPr>
              <a:t>Landfilling of max 10% of municipal solid waste by 2035</a:t>
            </a:r>
            <a:endParaRPr lang="en-GB" sz="1800" kern="1200" dirty="0">
              <a:solidFill>
                <a:srgbClr val="000000">
                  <a:lumMod val="75000"/>
                  <a:lumOff val="25000"/>
                </a:srgbClr>
              </a:solidFill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7" name="Ellipse 4">
            <a:extLst>
              <a:ext uri="{FF2B5EF4-FFF2-40B4-BE49-F238E27FC236}">
                <a16:creationId xmlns:a16="http://schemas.microsoft.com/office/drawing/2014/main" id="{0C341BBF-F3F7-4601-9202-B9C32FEDABA4}"/>
              </a:ext>
            </a:extLst>
          </p:cNvPr>
          <p:cNvSpPr/>
          <p:nvPr/>
        </p:nvSpPr>
        <p:spPr>
          <a:xfrm>
            <a:off x="679743" y="1620874"/>
            <a:ext cx="3812499" cy="1491620"/>
          </a:xfrm>
          <a:prstGeom prst="ellipse">
            <a:avLst/>
          </a:prstGeom>
          <a:solidFill>
            <a:srgbClr val="92278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WASTE FRAMEWORK DIRECTIVE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F6695E3-4ACC-4E4D-81AC-60BF94D918BE}"/>
              </a:ext>
            </a:extLst>
          </p:cNvPr>
          <p:cNvSpPr/>
          <p:nvPr/>
        </p:nvSpPr>
        <p:spPr>
          <a:xfrm>
            <a:off x="6439442" y="1748095"/>
            <a:ext cx="5229225" cy="1619900"/>
          </a:xfrm>
          <a:prstGeom prst="roundRect">
            <a:avLst/>
          </a:prstGeom>
          <a:solidFill>
            <a:srgbClr val="9BB6BB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0789" tIns="100789" rIns="100789" bIns="100789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None/>
            </a:pPr>
            <a:r>
              <a:rPr lang="en-GB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</a:rPr>
              <a:t>B</a:t>
            </a:r>
            <a:r>
              <a:rPr lang="en-GB" sz="1800" b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+mn-ea"/>
                <a:cs typeface="+mn-cs"/>
              </a:rPr>
              <a:t>io-waste </a:t>
            </a:r>
            <a:r>
              <a:rPr lang="en-GB" sz="18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+mn-ea"/>
                <a:cs typeface="+mn-cs"/>
              </a:rPr>
              <a:t>means biodegradable garden and park waste, food and kitchen waste from households, offices, restaurants, wholesale, canteens, caterers and retail premises and comparable waste from food processing plants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0D97A32-D212-41DB-BA25-270F48AB5EDA}"/>
              </a:ext>
            </a:extLst>
          </p:cNvPr>
          <p:cNvSpPr/>
          <p:nvPr/>
        </p:nvSpPr>
        <p:spPr>
          <a:xfrm>
            <a:off x="5083927" y="2096811"/>
            <a:ext cx="763830" cy="539745"/>
          </a:xfrm>
          <a:prstGeom prst="rightArrow">
            <a:avLst/>
          </a:prstGeom>
          <a:solidFill>
            <a:srgbClr val="95B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3517BBDB-E256-4D39-8263-55BED0B8A6E5}"/>
              </a:ext>
            </a:extLst>
          </p:cNvPr>
          <p:cNvSpPr/>
          <p:nvPr/>
        </p:nvSpPr>
        <p:spPr>
          <a:xfrm rot="3316592">
            <a:off x="2552581" y="3507018"/>
            <a:ext cx="763830" cy="241560"/>
          </a:xfrm>
          <a:prstGeom prst="rightArrow">
            <a:avLst/>
          </a:prstGeom>
          <a:solidFill>
            <a:srgbClr val="95B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135325DD-A767-47FC-8C84-F9EA292D6E3B}"/>
              </a:ext>
            </a:extLst>
          </p:cNvPr>
          <p:cNvSpPr/>
          <p:nvPr/>
        </p:nvSpPr>
        <p:spPr>
          <a:xfrm rot="2042769">
            <a:off x="2936651" y="3387338"/>
            <a:ext cx="763830" cy="241560"/>
          </a:xfrm>
          <a:prstGeom prst="rightArrow">
            <a:avLst/>
          </a:prstGeom>
          <a:solidFill>
            <a:srgbClr val="95B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10F09080-04A2-4FA7-8E83-B3C993213506}"/>
              </a:ext>
            </a:extLst>
          </p:cNvPr>
          <p:cNvSpPr/>
          <p:nvPr/>
        </p:nvSpPr>
        <p:spPr>
          <a:xfrm rot="5026811">
            <a:off x="2116265" y="3547566"/>
            <a:ext cx="763830" cy="241560"/>
          </a:xfrm>
          <a:prstGeom prst="rightArrow">
            <a:avLst/>
          </a:prstGeom>
          <a:solidFill>
            <a:srgbClr val="95B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915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279B42F-CEE3-4E06-AD81-6E484BAF90C2}"/>
              </a:ext>
            </a:extLst>
          </p:cNvPr>
          <p:cNvSpPr txBox="1"/>
          <p:nvPr/>
        </p:nvSpPr>
        <p:spPr>
          <a:xfrm>
            <a:off x="5213097" y="6289637"/>
            <a:ext cx="167700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   </a:t>
            </a:r>
          </a:p>
        </p:txBody>
      </p:sp>
      <p:grpSp>
        <p:nvGrpSpPr>
          <p:cNvPr id="38" name="POWER_USER_TORNADO_CHART" descr="{&quot;RangeName&quot;:&quot;POWER_USER_EXCEL_CHART_D7DD7BC9_9D4C_476A_9D7F_26E098082A12&quot;,&quot;Version&quot;:&quot;1.6.1278.0&quot;}">
            <a:extLst>
              <a:ext uri="{FF2B5EF4-FFF2-40B4-BE49-F238E27FC236}">
                <a16:creationId xmlns:a16="http://schemas.microsoft.com/office/drawing/2014/main" id="{DA493451-B5C0-4CAF-BCDF-D506F460B096}"/>
              </a:ext>
            </a:extLst>
          </p:cNvPr>
          <p:cNvGrpSpPr/>
          <p:nvPr/>
        </p:nvGrpSpPr>
        <p:grpSpPr>
          <a:xfrm>
            <a:off x="4919681" y="2124087"/>
            <a:ext cx="4848214" cy="4517404"/>
            <a:chOff x="487726" y="475991"/>
            <a:chExt cx="7343110" cy="3110358"/>
          </a:xfrm>
        </p:grpSpPr>
        <p:sp>
          <p:nvSpPr>
            <p:cNvPr id="39" name="POWER_USER_TORNADO_CHART_SERIE_SHAPE" descr="{&quot;Id&quot;:&quot;1ACE4EB8-D4BF-44AD-B3B7-86B2EC687F52&quot;,&quot;Value&quot;:99.0,&quot;Percentage&quot;:0.49748743718592964}">
              <a:extLst>
                <a:ext uri="{FF2B5EF4-FFF2-40B4-BE49-F238E27FC236}">
                  <a16:creationId xmlns:a16="http://schemas.microsoft.com/office/drawing/2014/main" id="{64DC01F0-4642-4B70-8FE2-9571DACB1340}"/>
                </a:ext>
              </a:extLst>
            </p:cNvPr>
            <p:cNvSpPr/>
            <p:nvPr/>
          </p:nvSpPr>
          <p:spPr>
            <a:xfrm>
              <a:off x="1955921" y="475992"/>
              <a:ext cx="1688979" cy="254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Composting</a:t>
              </a:r>
            </a:p>
          </p:txBody>
        </p:sp>
        <p:sp>
          <p:nvSpPr>
            <p:cNvPr id="40" name="POWER_USER_TORNADO_CHART_SERIE_SHAPE" descr="{&quot;Id&quot;:&quot;CC1DDB61-79DC-4463-A2F4-DE7B53E93113&quot;,&quot;Value&quot;:100.0,&quot;Percentage&quot;:0.50251256281407031}">
              <a:extLst>
                <a:ext uri="{FF2B5EF4-FFF2-40B4-BE49-F238E27FC236}">
                  <a16:creationId xmlns:a16="http://schemas.microsoft.com/office/drawing/2014/main" id="{A0653D98-594D-415E-AC57-6B608C4250AA}"/>
                </a:ext>
              </a:extLst>
            </p:cNvPr>
            <p:cNvSpPr/>
            <p:nvPr/>
          </p:nvSpPr>
          <p:spPr>
            <a:xfrm>
              <a:off x="5045007" y="475991"/>
              <a:ext cx="2540000" cy="254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Anaerobic Digestion</a:t>
              </a:r>
            </a:p>
          </p:txBody>
        </p:sp>
        <p:sp>
          <p:nvSpPr>
            <p:cNvPr id="41" name="POWER_USER_TORNADO_CHART_DATA_SHAPE" descr="{&quot;Serie1&quot;:{&quot;Id&quot;:&quot;1ACE4EB8-D4BF-44AD-B3B7-86B2EC687F52&quot;,&quot;Value&quot;:99.0,&quot;Percentage&quot;:0.49748743718592964},&quot;Serie2&quot;:{&quot;Id&quot;:&quot;68D6DFAD-117F-4FBF-A398-9506643FCF89&quot;,&quot;Value&quot;:42.0,&quot;Percentage&quot;:0.21105527638190955},&quot;Category&quot;:null,&quot;DataSerie&quot;:null}">
              <a:extLst>
                <a:ext uri="{FF2B5EF4-FFF2-40B4-BE49-F238E27FC236}">
                  <a16:creationId xmlns:a16="http://schemas.microsoft.com/office/drawing/2014/main" id="{7085A080-EC29-4998-A525-F8EF60C04AE9}"/>
                </a:ext>
              </a:extLst>
            </p:cNvPr>
            <p:cNvSpPr/>
            <p:nvPr/>
          </p:nvSpPr>
          <p:spPr>
            <a:xfrm>
              <a:off x="1104900" y="787400"/>
              <a:ext cx="2540000" cy="254000"/>
            </a:xfrm>
            <a:prstGeom prst="rect">
              <a:avLst/>
            </a:prstGeom>
            <a:solidFill>
              <a:srgbClr val="8DC63F"/>
            </a:solidFill>
            <a:ln w="317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31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82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2" name="POWER_USER_TORNADO_CHART_DATA_SHAPE" descr="{&quot;Serie1&quot;:{&quot;Id&quot;:&quot;CC1DDB61-79DC-4463-A2F4-DE7B53E93113&quot;,&quot;Value&quot;:100.0,&quot;Percentage&quot;:0.50251256281407031},&quot;Serie2&quot;:{&quot;Id&quot;:&quot;68D6DFAD-117F-4FBF-A398-9506643FCF89&quot;,&quot;Value&quot;:42.0,&quot;Percentage&quot;:0.21105527638190955},&quot;Category&quot;:null,&quot;DataSerie&quot;:null}">
              <a:extLst>
                <a:ext uri="{FF2B5EF4-FFF2-40B4-BE49-F238E27FC236}">
                  <a16:creationId xmlns:a16="http://schemas.microsoft.com/office/drawing/2014/main" id="{B6ADD6BD-9881-4111-8C20-B1C027465B18}"/>
                </a:ext>
              </a:extLst>
            </p:cNvPr>
            <p:cNvSpPr/>
            <p:nvPr/>
          </p:nvSpPr>
          <p:spPr>
            <a:xfrm>
              <a:off x="4921464" y="787400"/>
              <a:ext cx="61951" cy="254000"/>
            </a:xfrm>
            <a:prstGeom prst="rect">
              <a:avLst/>
            </a:prstGeom>
            <a:solidFill>
              <a:srgbClr val="474749"/>
            </a:solidFill>
            <a:ln w="317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31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82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3" name="POWER_USER_TORNADO_CHART_CATEGORY_LABEL_SHAPE" descr="{&quot;Id&quot;:&quot;68D6DFAD-117F-4FBF-A398-9506643FCF89&quot;,&quot;Value&quot;:42.0,&quot;Percentage&quot;:0.21105527638190955}">
              <a:extLst>
                <a:ext uri="{FF2B5EF4-FFF2-40B4-BE49-F238E27FC236}">
                  <a16:creationId xmlns:a16="http://schemas.microsoft.com/office/drawing/2014/main" id="{669DCAB4-7252-448E-BE06-F718383101BC}"/>
                </a:ext>
              </a:extLst>
            </p:cNvPr>
            <p:cNvSpPr/>
            <p:nvPr/>
          </p:nvSpPr>
          <p:spPr>
            <a:xfrm>
              <a:off x="3618726" y="792349"/>
              <a:ext cx="1270000" cy="254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Green waste (separately collected)</a:t>
              </a:r>
            </a:p>
          </p:txBody>
        </p:sp>
        <p:sp>
          <p:nvSpPr>
            <p:cNvPr id="44" name="POWER_USER_TORNADO_CHART_DATA_LABEL_SHAPE" descr="{&quot;Serie1&quot;:{&quot;Id&quot;:&quot;1ACE4EB8-D4BF-44AD-B3B7-86B2EC687F52&quot;,&quot;Value&quot;:99.0,&quot;Percentage&quot;:0.49748743718592964},&quot;Serie2&quot;:{&quot;Id&quot;:&quot;68D6DFAD-117F-4FBF-A398-9506643FCF89&quot;,&quot;Value&quot;:42.0,&quot;Percentage&quot;:0.21105527638190955},&quot;Category&quot;:null,&quot;DataSerie&quot;:{&quot;Id&quot;:&quot;1ACE4EB8-D4BF-44AD-B3B7-86B2EC687F52&quot;,&quot;Value&quot;:41.0,&quot;Percentage&quot;:0.20603015075376885}}">
              <a:extLst>
                <a:ext uri="{FF2B5EF4-FFF2-40B4-BE49-F238E27FC236}">
                  <a16:creationId xmlns:a16="http://schemas.microsoft.com/office/drawing/2014/main" id="{761B06D4-9192-4A05-8ABD-78C7C42820D9}"/>
                </a:ext>
              </a:extLst>
            </p:cNvPr>
            <p:cNvSpPr/>
            <p:nvPr/>
          </p:nvSpPr>
          <p:spPr>
            <a:xfrm>
              <a:off x="487726" y="829635"/>
              <a:ext cx="617176" cy="16953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wrap="none" rtlCol="0" anchor="ctr">
              <a:sp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41%</a:t>
              </a:r>
            </a:p>
          </p:txBody>
        </p:sp>
        <p:sp>
          <p:nvSpPr>
            <p:cNvPr id="45" name="POWER_USER_TORNADO_CHART_DATA_LABEL_SHAPE" descr="{&quot;Serie1&quot;:{&quot;Id&quot;:&quot;CC1DDB61-79DC-4463-A2F4-DE7B53E93113&quot;,&quot;Value&quot;:100.0,&quot;Percentage&quot;:0.50251256281407031},&quot;Serie2&quot;:{&quot;Id&quot;:&quot;68D6DFAD-117F-4FBF-A398-9506643FCF89&quot;,&quot;Value&quot;:42.0,&quot;Percentage&quot;:0.21105527638190955},&quot;Category&quot;:null,&quot;DataSerie&quot;:{&quot;Id&quot;:&quot;CC1DDB61-79DC-4463-A2F4-DE7B53E93113&quot;,&quot;Value&quot;:1.0,&quot;Percentage&quot;:0.0050251256281407036}}">
              <a:extLst>
                <a:ext uri="{FF2B5EF4-FFF2-40B4-BE49-F238E27FC236}">
                  <a16:creationId xmlns:a16="http://schemas.microsoft.com/office/drawing/2014/main" id="{3AAA84C9-5157-443D-B2EF-22AB02D0A5AA}"/>
                </a:ext>
              </a:extLst>
            </p:cNvPr>
            <p:cNvSpPr/>
            <p:nvPr/>
          </p:nvSpPr>
          <p:spPr>
            <a:xfrm>
              <a:off x="4983415" y="829635"/>
              <a:ext cx="517630" cy="16953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wrap="none" rtlCol="0" anchor="ctr">
              <a:sp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1%</a:t>
              </a:r>
            </a:p>
          </p:txBody>
        </p:sp>
        <p:sp>
          <p:nvSpPr>
            <p:cNvPr id="46" name="POWER_USER_TORNADO_CHART_DATA_SHAPE" descr="{&quot;Serie1&quot;:{&quot;Id&quot;:&quot;1ACE4EB8-D4BF-44AD-B3B7-86B2EC687F52&quot;,&quot;Value&quot;:99.0,&quot;Percentage&quot;:0.49748743718592964},&quot;Serie2&quot;:{&quot;Id&quot;:&quot;0FFEC81C-0F1A-4C3E-BF99-24E0353C7D2F&quot;,&quot;Value&quot;:55.0,&quot;Percentage&quot;:0.27638190954773867},&quot;Category&quot;:null,&quot;DataSerie&quot;:null}">
              <a:extLst>
                <a:ext uri="{FF2B5EF4-FFF2-40B4-BE49-F238E27FC236}">
                  <a16:creationId xmlns:a16="http://schemas.microsoft.com/office/drawing/2014/main" id="{787724CC-3B6B-43DA-8079-F43D46C6B679}"/>
                </a:ext>
              </a:extLst>
            </p:cNvPr>
            <p:cNvSpPr/>
            <p:nvPr/>
          </p:nvSpPr>
          <p:spPr>
            <a:xfrm>
              <a:off x="2529778" y="1295400"/>
              <a:ext cx="1115122" cy="254000"/>
            </a:xfrm>
            <a:prstGeom prst="rect">
              <a:avLst/>
            </a:prstGeom>
            <a:solidFill>
              <a:srgbClr val="8DC63F"/>
            </a:solidFill>
            <a:ln w="317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31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82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7" name="POWER_USER_TORNADO_CHART_DATA_SHAPE" descr="{&quot;Serie1&quot;:{&quot;Id&quot;:&quot;CC1DDB61-79DC-4463-A2F4-DE7B53E93113&quot;,&quot;Value&quot;:100.0,&quot;Percentage&quot;:0.50251256281407031},&quot;Serie2&quot;:{&quot;Id&quot;:&quot;0FFEC81C-0F1A-4C3E-BF99-24E0353C7D2F&quot;,&quot;Value&quot;:55.0,&quot;Percentage&quot;:0.27638190954773867},&quot;Category&quot;:null,&quot;DataSerie&quot;:null}">
              <a:extLst>
                <a:ext uri="{FF2B5EF4-FFF2-40B4-BE49-F238E27FC236}">
                  <a16:creationId xmlns:a16="http://schemas.microsoft.com/office/drawing/2014/main" id="{4375A3E4-4DDC-4905-88EA-8CA727F5D925}"/>
                </a:ext>
              </a:extLst>
            </p:cNvPr>
            <p:cNvSpPr/>
            <p:nvPr/>
          </p:nvSpPr>
          <p:spPr>
            <a:xfrm>
              <a:off x="4921464" y="1295400"/>
              <a:ext cx="2292195" cy="254000"/>
            </a:xfrm>
            <a:prstGeom prst="rect">
              <a:avLst/>
            </a:prstGeom>
            <a:solidFill>
              <a:srgbClr val="474749"/>
            </a:solidFill>
            <a:ln w="317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31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82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8" name="POWER_USER_TORNADO_CHART_CATEGORY_LABEL_SHAPE" descr="{&quot;Id&quot;:&quot;0FFEC81C-0F1A-4C3E-BF99-24E0353C7D2F&quot;,&quot;Value&quot;:55.0,&quot;Percentage&quot;:0.27638190954773867}">
              <a:extLst>
                <a:ext uri="{FF2B5EF4-FFF2-40B4-BE49-F238E27FC236}">
                  <a16:creationId xmlns:a16="http://schemas.microsoft.com/office/drawing/2014/main" id="{693FF6E8-D43C-4977-9CA7-D071F1F3E9FA}"/>
                </a:ext>
              </a:extLst>
            </p:cNvPr>
            <p:cNvSpPr/>
            <p:nvPr/>
          </p:nvSpPr>
          <p:spPr>
            <a:xfrm>
              <a:off x="3618726" y="1300349"/>
              <a:ext cx="1270000" cy="254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Food waste (separately collected)</a:t>
              </a:r>
            </a:p>
          </p:txBody>
        </p:sp>
        <p:sp>
          <p:nvSpPr>
            <p:cNvPr id="49" name="POWER_USER_TORNADO_CHART_DATA_LABEL_SHAPE" descr="{&quot;Serie1&quot;:{&quot;Id&quot;:&quot;1ACE4EB8-D4BF-44AD-B3B7-86B2EC687F52&quot;,&quot;Value&quot;:99.0,&quot;Percentage&quot;:0.49748743718592964},&quot;Serie2&quot;:{&quot;Id&quot;:&quot;0FFEC81C-0F1A-4C3E-BF99-24E0353C7D2F&quot;,&quot;Value&quot;:55.0,&quot;Percentage&quot;:0.27638190954773867},&quot;Category&quot;:null,&quot;DataSerie&quot;:{&quot;Id&quot;:&quot;1ACE4EB8-D4BF-44AD-B3B7-86B2EC687F52&quot;,&quot;Value&quot;:18.0,&quot;Percentage&quot;:0.090452261306532666}}">
              <a:extLst>
                <a:ext uri="{FF2B5EF4-FFF2-40B4-BE49-F238E27FC236}">
                  <a16:creationId xmlns:a16="http://schemas.microsoft.com/office/drawing/2014/main" id="{7058D698-51D0-49CB-879F-B6C84A4DD555}"/>
                </a:ext>
              </a:extLst>
            </p:cNvPr>
            <p:cNvSpPr/>
            <p:nvPr/>
          </p:nvSpPr>
          <p:spPr>
            <a:xfrm>
              <a:off x="1912603" y="1337635"/>
              <a:ext cx="617176" cy="16953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wrap="none" rtlCol="0" anchor="ctr">
              <a:sp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18%</a:t>
              </a:r>
            </a:p>
          </p:txBody>
        </p:sp>
        <p:sp>
          <p:nvSpPr>
            <p:cNvPr id="50" name="POWER_USER_TORNADO_CHART_DATA_LABEL_SHAPE" descr="{&quot;Serie1&quot;:{&quot;Id&quot;:&quot;CC1DDB61-79DC-4463-A2F4-DE7B53E93113&quot;,&quot;Value&quot;:100.0,&quot;Percentage&quot;:0.50251256281407031},&quot;Serie2&quot;:{&quot;Id&quot;:&quot;0FFEC81C-0F1A-4C3E-BF99-24E0353C7D2F&quot;,&quot;Value&quot;:55.0,&quot;Percentage&quot;:0.27638190954773867},&quot;Category&quot;:null,&quot;DataSerie&quot;:{&quot;Id&quot;:&quot;CC1DDB61-79DC-4463-A2F4-DE7B53E93113&quot;,&quot;Value&quot;:37.0,&quot;Percentage&quot;:0.18592964824120603}}">
              <a:extLst>
                <a:ext uri="{FF2B5EF4-FFF2-40B4-BE49-F238E27FC236}">
                  <a16:creationId xmlns:a16="http://schemas.microsoft.com/office/drawing/2014/main" id="{31036EF7-8307-4C3E-9886-FCBDA1785A62}"/>
                </a:ext>
              </a:extLst>
            </p:cNvPr>
            <p:cNvSpPr/>
            <p:nvPr/>
          </p:nvSpPr>
          <p:spPr>
            <a:xfrm>
              <a:off x="7213660" y="1337635"/>
              <a:ext cx="617176" cy="16953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wrap="none" rtlCol="0" anchor="ctr">
              <a:sp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37%</a:t>
              </a:r>
            </a:p>
          </p:txBody>
        </p:sp>
        <p:sp>
          <p:nvSpPr>
            <p:cNvPr id="51" name="POWER_USER_TORNADO_CHART_DATA_SHAPE" descr="{&quot;Serie1&quot;:{&quot;Id&quot;:&quot;1ACE4EB8-D4BF-44AD-B3B7-86B2EC687F52&quot;,&quot;Value&quot;:99.0,&quot;Percentage&quot;:0.49748743718592964},&quot;Serie2&quot;:{&quot;Id&quot;:&quot;03959DF5-A517-4AF4-824C-A95BF40E09FE&quot;,&quot;Value&quot;:42.0,&quot;Percentage&quot;:0.21105527638190955},&quot;Category&quot;:null,&quot;DataSerie&quot;:null}">
              <a:extLst>
                <a:ext uri="{FF2B5EF4-FFF2-40B4-BE49-F238E27FC236}">
                  <a16:creationId xmlns:a16="http://schemas.microsoft.com/office/drawing/2014/main" id="{453E9E15-1525-47AF-A58F-267A19B4CB65}"/>
                </a:ext>
              </a:extLst>
            </p:cNvPr>
            <p:cNvSpPr/>
            <p:nvPr/>
          </p:nvSpPr>
          <p:spPr>
            <a:xfrm>
              <a:off x="1476608" y="1803400"/>
              <a:ext cx="2168292" cy="254000"/>
            </a:xfrm>
            <a:prstGeom prst="rect">
              <a:avLst/>
            </a:prstGeom>
            <a:solidFill>
              <a:srgbClr val="8DC63F"/>
            </a:solidFill>
            <a:ln w="317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31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82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2" name="POWER_USER_TORNADO_CHART_DATA_SHAPE" descr="{&quot;Serie1&quot;:{&quot;Id&quot;:&quot;CC1DDB61-79DC-4463-A2F4-DE7B53E93113&quot;,&quot;Value&quot;:100.0,&quot;Percentage&quot;:0.50251256281407031},&quot;Serie2&quot;:{&quot;Id&quot;:&quot;03959DF5-A517-4AF4-824C-A95BF40E09FE&quot;,&quot;Value&quot;:42.0,&quot;Percentage&quot;:0.21105527638190955},&quot;Category&quot;:null,&quot;DataSerie&quot;:null}">
              <a:extLst>
                <a:ext uri="{FF2B5EF4-FFF2-40B4-BE49-F238E27FC236}">
                  <a16:creationId xmlns:a16="http://schemas.microsoft.com/office/drawing/2014/main" id="{4F79BAE2-3422-472B-A1E4-DACA784E7506}"/>
                </a:ext>
              </a:extLst>
            </p:cNvPr>
            <p:cNvSpPr/>
            <p:nvPr/>
          </p:nvSpPr>
          <p:spPr>
            <a:xfrm>
              <a:off x="4921464" y="1803400"/>
              <a:ext cx="433659" cy="254000"/>
            </a:xfrm>
            <a:prstGeom prst="rect">
              <a:avLst/>
            </a:prstGeom>
            <a:solidFill>
              <a:srgbClr val="474749"/>
            </a:solidFill>
            <a:ln w="317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31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82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3" name="POWER_USER_TORNADO_CHART_CATEGORY_LABEL_SHAPE" descr="{&quot;Id&quot;:&quot;03959DF5-A517-4AF4-824C-A95BF40E09FE&quot;,&quot;Value&quot;:42.0,&quot;Percentage&quot;:0.21105527638190955}">
              <a:extLst>
                <a:ext uri="{FF2B5EF4-FFF2-40B4-BE49-F238E27FC236}">
                  <a16:creationId xmlns:a16="http://schemas.microsoft.com/office/drawing/2014/main" id="{A327A972-49EF-4455-A8E7-00256374B43D}"/>
                </a:ext>
              </a:extLst>
            </p:cNvPr>
            <p:cNvSpPr/>
            <p:nvPr/>
          </p:nvSpPr>
          <p:spPr>
            <a:xfrm>
              <a:off x="3618726" y="1808349"/>
              <a:ext cx="1270000" cy="254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Garden &amp; food waste (co-collected)</a:t>
              </a:r>
            </a:p>
          </p:txBody>
        </p:sp>
        <p:sp>
          <p:nvSpPr>
            <p:cNvPr id="54" name="POWER_USER_TORNADO_CHART_DATA_LABEL_SHAPE" descr="{&quot;Serie1&quot;:{&quot;Id&quot;:&quot;1ACE4EB8-D4BF-44AD-B3B7-86B2EC687F52&quot;,&quot;Value&quot;:99.0,&quot;Percentage&quot;:0.49748743718592964},&quot;Serie2&quot;:{&quot;Id&quot;:&quot;03959DF5-A517-4AF4-824C-A95BF40E09FE&quot;,&quot;Value&quot;:42.0,&quot;Percentage&quot;:0.21105527638190955},&quot;Category&quot;:null,&quot;DataSerie&quot;:{&quot;Id&quot;:&quot;1ACE4EB8-D4BF-44AD-B3B7-86B2EC687F52&quot;,&quot;Value&quot;:35.0,&quot;Percentage&quot;:0.17587939698492464}}">
              <a:extLst>
                <a:ext uri="{FF2B5EF4-FFF2-40B4-BE49-F238E27FC236}">
                  <a16:creationId xmlns:a16="http://schemas.microsoft.com/office/drawing/2014/main" id="{3F818939-5DD8-4DA5-AC18-C6AA9BB47A50}"/>
                </a:ext>
              </a:extLst>
            </p:cNvPr>
            <p:cNvSpPr/>
            <p:nvPr/>
          </p:nvSpPr>
          <p:spPr>
            <a:xfrm>
              <a:off x="859430" y="1845634"/>
              <a:ext cx="617176" cy="16953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wrap="none" rtlCol="0" anchor="ctr">
              <a:sp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35%</a:t>
              </a:r>
            </a:p>
          </p:txBody>
        </p:sp>
        <p:sp>
          <p:nvSpPr>
            <p:cNvPr id="55" name="POWER_USER_TORNADO_CHART_DATA_LABEL_SHAPE" descr="{&quot;Serie1&quot;:{&quot;Id&quot;:&quot;CC1DDB61-79DC-4463-A2F4-DE7B53E93113&quot;,&quot;Value&quot;:100.0,&quot;Percentage&quot;:0.50251256281407031},&quot;Serie2&quot;:{&quot;Id&quot;:&quot;03959DF5-A517-4AF4-824C-A95BF40E09FE&quot;,&quot;Value&quot;:42.0,&quot;Percentage&quot;:0.21105527638190955},&quot;Category&quot;:null,&quot;DataSerie&quot;:{&quot;Id&quot;:&quot;CC1DDB61-79DC-4463-A2F4-DE7B53E93113&quot;,&quot;Value&quot;:7.0,&quot;Percentage&quot;:0.035175879396984924}}">
              <a:extLst>
                <a:ext uri="{FF2B5EF4-FFF2-40B4-BE49-F238E27FC236}">
                  <a16:creationId xmlns:a16="http://schemas.microsoft.com/office/drawing/2014/main" id="{A289657F-4E83-434D-A5FD-FCFC9552D0D0}"/>
                </a:ext>
              </a:extLst>
            </p:cNvPr>
            <p:cNvSpPr/>
            <p:nvPr/>
          </p:nvSpPr>
          <p:spPr>
            <a:xfrm>
              <a:off x="5355123" y="1845634"/>
              <a:ext cx="517630" cy="16953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wrap="none" rtlCol="0" anchor="ctr">
              <a:sp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7%</a:t>
              </a:r>
            </a:p>
          </p:txBody>
        </p:sp>
        <p:sp>
          <p:nvSpPr>
            <p:cNvPr id="56" name="POWER_USER_TORNADO_CHART_DATA_SHAPE" descr="{&quot;Serie1&quot;:{&quot;Id&quot;:&quot;1ACE4EB8-D4BF-44AD-B3B7-86B2EC687F52&quot;,&quot;Value&quot;:99.0,&quot;Percentage&quot;:0.49748743718592964},&quot;Serie2&quot;:{&quot;Id&quot;:&quot;E6596033-2B47-482F-B5D1-BEAB24A9159E&quot;,&quot;Value&quot;:21.0,&quot;Percentage&quot;:0.10552763819095477},&quot;Category&quot;:null,&quot;DataSerie&quot;:null}">
              <a:extLst>
                <a:ext uri="{FF2B5EF4-FFF2-40B4-BE49-F238E27FC236}">
                  <a16:creationId xmlns:a16="http://schemas.microsoft.com/office/drawing/2014/main" id="{46C14B9C-494C-4A3A-B741-828FECE12F1F}"/>
                </a:ext>
              </a:extLst>
            </p:cNvPr>
            <p:cNvSpPr/>
            <p:nvPr/>
          </p:nvSpPr>
          <p:spPr>
            <a:xfrm>
              <a:off x="3520997" y="2311400"/>
              <a:ext cx="123903" cy="254000"/>
            </a:xfrm>
            <a:prstGeom prst="rect">
              <a:avLst/>
            </a:prstGeom>
            <a:solidFill>
              <a:srgbClr val="8DC63F"/>
            </a:solidFill>
            <a:ln w="317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31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82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7" name="POWER_USER_TORNADO_CHART_DATA_SHAPE" descr="{&quot;Serie1&quot;:{&quot;Id&quot;:&quot;CC1DDB61-79DC-4463-A2F4-DE7B53E93113&quot;,&quot;Value&quot;:100.0,&quot;Percentage&quot;:0.50251256281407031},&quot;Serie2&quot;:{&quot;Id&quot;:&quot;E6596033-2B47-482F-B5D1-BEAB24A9159E&quot;,&quot;Value&quot;:21.0,&quot;Percentage&quot;:0.10552763819095477},&quot;Category&quot;:null,&quot;DataSerie&quot;:null}">
              <a:extLst>
                <a:ext uri="{FF2B5EF4-FFF2-40B4-BE49-F238E27FC236}">
                  <a16:creationId xmlns:a16="http://schemas.microsoft.com/office/drawing/2014/main" id="{FB1C09FE-1D88-48A0-8B44-85C56999BDFA}"/>
                </a:ext>
              </a:extLst>
            </p:cNvPr>
            <p:cNvSpPr/>
            <p:nvPr/>
          </p:nvSpPr>
          <p:spPr>
            <a:xfrm>
              <a:off x="4921464" y="2311400"/>
              <a:ext cx="1177072" cy="254000"/>
            </a:xfrm>
            <a:prstGeom prst="rect">
              <a:avLst/>
            </a:prstGeom>
            <a:solidFill>
              <a:srgbClr val="474749"/>
            </a:solidFill>
            <a:ln w="317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31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82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8" name="POWER_USER_TORNADO_CHART_CATEGORY_LABEL_SHAPE" descr="{&quot;Id&quot;:&quot;E6596033-2B47-482F-B5D1-BEAB24A9159E&quot;,&quot;Value&quot;:21.0,&quot;Percentage&quot;:0.10552763819095477}">
              <a:extLst>
                <a:ext uri="{FF2B5EF4-FFF2-40B4-BE49-F238E27FC236}">
                  <a16:creationId xmlns:a16="http://schemas.microsoft.com/office/drawing/2014/main" id="{A260B379-3BAE-46F3-9E3B-CD19D156559E}"/>
                </a:ext>
              </a:extLst>
            </p:cNvPr>
            <p:cNvSpPr/>
            <p:nvPr/>
          </p:nvSpPr>
          <p:spPr>
            <a:xfrm>
              <a:off x="3618726" y="2316349"/>
              <a:ext cx="1270000" cy="254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Food &amp; drink processing waste (C&amp;I) </a:t>
              </a:r>
            </a:p>
          </p:txBody>
        </p:sp>
        <p:sp>
          <p:nvSpPr>
            <p:cNvPr id="59" name="POWER_USER_TORNADO_CHART_DATA_LABEL_SHAPE" descr="{&quot;Serie1&quot;:{&quot;Id&quot;:&quot;1ACE4EB8-D4BF-44AD-B3B7-86B2EC687F52&quot;,&quot;Value&quot;:99.0,&quot;Percentage&quot;:0.49748743718592964},&quot;Serie2&quot;:{&quot;Id&quot;:&quot;E6596033-2B47-482F-B5D1-BEAB24A9159E&quot;,&quot;Value&quot;:21.0,&quot;Percentage&quot;:0.10552763819095477},&quot;Category&quot;:null,&quot;DataSerie&quot;:{&quot;Id&quot;:&quot;1ACE4EB8-D4BF-44AD-B3B7-86B2EC687F52&quot;,&quot;Value&quot;:2.0,&quot;Percentage&quot;:0.010050251256281407}}">
              <a:extLst>
                <a:ext uri="{FF2B5EF4-FFF2-40B4-BE49-F238E27FC236}">
                  <a16:creationId xmlns:a16="http://schemas.microsoft.com/office/drawing/2014/main" id="{8F03EF73-6423-4DA7-8AE6-50B1412613F8}"/>
                </a:ext>
              </a:extLst>
            </p:cNvPr>
            <p:cNvSpPr/>
            <p:nvPr/>
          </p:nvSpPr>
          <p:spPr>
            <a:xfrm>
              <a:off x="3003367" y="2353636"/>
              <a:ext cx="517630" cy="16953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wrap="none" rtlCol="0" anchor="ctr">
              <a:sp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2%</a:t>
              </a:r>
            </a:p>
          </p:txBody>
        </p:sp>
        <p:sp>
          <p:nvSpPr>
            <p:cNvPr id="60" name="POWER_USER_TORNADO_CHART_DATA_LABEL_SHAPE" descr="{&quot;Serie1&quot;:{&quot;Id&quot;:&quot;CC1DDB61-79DC-4463-A2F4-DE7B53E93113&quot;,&quot;Value&quot;:100.0,&quot;Percentage&quot;:0.50251256281407031},&quot;Serie2&quot;:{&quot;Id&quot;:&quot;E6596033-2B47-482F-B5D1-BEAB24A9159E&quot;,&quot;Value&quot;:21.0,&quot;Percentage&quot;:0.10552763819095477},&quot;Category&quot;:null,&quot;DataSerie&quot;:{&quot;Id&quot;:&quot;CC1DDB61-79DC-4463-A2F4-DE7B53E93113&quot;,&quot;Value&quot;:19.0,&quot;Percentage&quot;:0.095477386934673364}}">
              <a:extLst>
                <a:ext uri="{FF2B5EF4-FFF2-40B4-BE49-F238E27FC236}">
                  <a16:creationId xmlns:a16="http://schemas.microsoft.com/office/drawing/2014/main" id="{83302922-AF4E-4DD1-A535-A68E23C0E21D}"/>
                </a:ext>
              </a:extLst>
            </p:cNvPr>
            <p:cNvSpPr/>
            <p:nvPr/>
          </p:nvSpPr>
          <p:spPr>
            <a:xfrm>
              <a:off x="6098536" y="2353636"/>
              <a:ext cx="617176" cy="16953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wrap="none" rtlCol="0" anchor="ctr">
              <a:sp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19%</a:t>
              </a:r>
            </a:p>
          </p:txBody>
        </p:sp>
        <p:sp>
          <p:nvSpPr>
            <p:cNvPr id="61" name="POWER_USER_TORNADO_CHART_DATA_SHAPE" descr="{&quot;Serie1&quot;:{&quot;Id&quot;:&quot;1ACE4EB8-D4BF-44AD-B3B7-86B2EC687F52&quot;,&quot;Value&quot;:99.0,&quot;Percentage&quot;:0.49748743718592964},&quot;Serie2&quot;:{&quot;Id&quot;:&quot;3F1682AD-D0A1-4F4E-961D-F7C53E353678&quot;,&quot;Value&quot;:1.0,&quot;Percentage&quot;:0.0050251256281407036},&quot;Category&quot;:null,&quot;DataSerie&quot;:null}">
              <a:extLst>
                <a:ext uri="{FF2B5EF4-FFF2-40B4-BE49-F238E27FC236}">
                  <a16:creationId xmlns:a16="http://schemas.microsoft.com/office/drawing/2014/main" id="{BAFC42D0-7597-4C4D-911A-8CB1BA95CED2}"/>
                </a:ext>
              </a:extLst>
            </p:cNvPr>
            <p:cNvSpPr/>
            <p:nvPr/>
          </p:nvSpPr>
          <p:spPr>
            <a:xfrm>
              <a:off x="3582949" y="2819400"/>
              <a:ext cx="61951" cy="254000"/>
            </a:xfrm>
            <a:prstGeom prst="rect">
              <a:avLst/>
            </a:prstGeom>
            <a:solidFill>
              <a:srgbClr val="8DC63F"/>
            </a:solidFill>
            <a:ln w="317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31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82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62" name="POWER_USER_TORNADO_CHART_DATA_SHAPE" descr="{&quot;Serie1&quot;:{&quot;Id&quot;:&quot;CC1DDB61-79DC-4463-A2F4-DE7B53E93113&quot;,&quot;Value&quot;:100.0,&quot;Percentage&quot;:0.50251256281407031},&quot;Serie2&quot;:{&quot;Id&quot;:&quot;3F1682AD-D0A1-4F4E-961D-F7C53E353678&quot;,&quot;Value&quot;:1.0,&quot;Percentage&quot;:0.0050251256281407036},&quot;Category&quot;:null,&quot;DataSerie&quot;:null}">
              <a:extLst>
                <a:ext uri="{FF2B5EF4-FFF2-40B4-BE49-F238E27FC236}">
                  <a16:creationId xmlns:a16="http://schemas.microsoft.com/office/drawing/2014/main" id="{4E895F2C-4B7A-404B-BBE6-55A53E47689E}"/>
                </a:ext>
              </a:extLst>
            </p:cNvPr>
            <p:cNvSpPr/>
            <p:nvPr/>
          </p:nvSpPr>
          <p:spPr>
            <a:xfrm>
              <a:off x="5168900" y="2819400"/>
              <a:ext cx="0" cy="254000"/>
            </a:xfrm>
            <a:prstGeom prst="rect">
              <a:avLst/>
            </a:prstGeom>
            <a:solidFill>
              <a:srgbClr val="474749"/>
            </a:solidFill>
            <a:ln w="317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31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82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63" name="POWER_USER_TORNADO_CHART_CATEGORY_LABEL_SHAPE" descr="{&quot;Id&quot;:&quot;3F1682AD-D0A1-4F4E-961D-F7C53E353678&quot;,&quot;Value&quot;:1.0,&quot;Percentage&quot;:0.0050251256281407036}">
              <a:extLst>
                <a:ext uri="{FF2B5EF4-FFF2-40B4-BE49-F238E27FC236}">
                  <a16:creationId xmlns:a16="http://schemas.microsoft.com/office/drawing/2014/main" id="{5F1B7CC6-C4C7-4821-9922-E229308989B2}"/>
                </a:ext>
              </a:extLst>
            </p:cNvPr>
            <p:cNvSpPr/>
            <p:nvPr/>
          </p:nvSpPr>
          <p:spPr>
            <a:xfrm>
              <a:off x="3618726" y="2824349"/>
              <a:ext cx="1270000" cy="254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Anaerobic digestate</a:t>
              </a:r>
            </a:p>
          </p:txBody>
        </p:sp>
        <p:sp>
          <p:nvSpPr>
            <p:cNvPr id="64" name="POWER_USER_TORNADO_CHART_DATA_LABEL_SHAPE" descr="{&quot;Serie1&quot;:{&quot;Id&quot;:&quot;1ACE4EB8-D4BF-44AD-B3B7-86B2EC687F52&quot;,&quot;Value&quot;:99.0,&quot;Percentage&quot;:0.49748743718592964},&quot;Serie2&quot;:{&quot;Id&quot;:&quot;3F1682AD-D0A1-4F4E-961D-F7C53E353678&quot;,&quot;Value&quot;:1.0,&quot;Percentage&quot;:0.0050251256281407036},&quot;Category&quot;:null,&quot;DataSerie&quot;:{&quot;Id&quot;:&quot;1ACE4EB8-D4BF-44AD-B3B7-86B2EC687F52&quot;,&quot;Value&quot;:1.0,&quot;Percentage&quot;:0.0050251256281407036}}">
              <a:extLst>
                <a:ext uri="{FF2B5EF4-FFF2-40B4-BE49-F238E27FC236}">
                  <a16:creationId xmlns:a16="http://schemas.microsoft.com/office/drawing/2014/main" id="{65A1523E-C67B-4DCE-B9E5-F07D21AC5394}"/>
                </a:ext>
              </a:extLst>
            </p:cNvPr>
            <p:cNvSpPr/>
            <p:nvPr/>
          </p:nvSpPr>
          <p:spPr>
            <a:xfrm>
              <a:off x="3065318" y="2861634"/>
              <a:ext cx="517630" cy="16953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wrap="none" rtlCol="0" anchor="ctr">
              <a:sp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1%</a:t>
              </a:r>
            </a:p>
          </p:txBody>
        </p:sp>
        <p:sp>
          <p:nvSpPr>
            <p:cNvPr id="65" name="POWER_USER_TORNADO_CHART_DATA_LABEL_SHAPE" descr="{&quot;Serie1&quot;:{&quot;Id&quot;:&quot;CC1DDB61-79DC-4463-A2F4-DE7B53E93113&quot;,&quot;Value&quot;:100.0,&quot;Percentage&quot;:0.50251256281407031},&quot;Serie2&quot;:{&quot;Id&quot;:&quot;3F1682AD-D0A1-4F4E-961D-F7C53E353678&quot;,&quot;Value&quot;:1.0,&quot;Percentage&quot;:0.0050251256281407036},&quot;Category&quot;:null,&quot;DataSerie&quot;:{&quot;Id&quot;:&quot;CC1DDB61-79DC-4463-A2F4-DE7B53E93113&quot;,&quot;Value&quot;:0.0,&quot;Percentage&quot;:0.0}}">
              <a:extLst>
                <a:ext uri="{FF2B5EF4-FFF2-40B4-BE49-F238E27FC236}">
                  <a16:creationId xmlns:a16="http://schemas.microsoft.com/office/drawing/2014/main" id="{8B00EA53-2A02-4DD3-8D27-EC19CD603C2C}"/>
                </a:ext>
              </a:extLst>
            </p:cNvPr>
            <p:cNvSpPr/>
            <p:nvPr/>
          </p:nvSpPr>
          <p:spPr>
            <a:xfrm>
              <a:off x="4921464" y="2861634"/>
              <a:ext cx="517630" cy="16953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wrap="none" rtlCol="0" anchor="ctr">
              <a:sp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0%</a:t>
              </a:r>
            </a:p>
          </p:txBody>
        </p:sp>
        <p:sp>
          <p:nvSpPr>
            <p:cNvPr id="66" name="POWER_USER_TORNADO_CHART_DATA_SHAPE" descr="{&quot;Serie1&quot;:{&quot;Id&quot;:&quot;1ACE4EB8-D4BF-44AD-B3B7-86B2EC687F52&quot;,&quot;Value&quot;:99.0,&quot;Percentage&quot;:0.49748743718592964},&quot;Serie2&quot;:{&quot;Id&quot;:&quot;AE482975-4A27-4715-A87D-46B83B247ECB&quot;,&quot;Value&quot;:38.0,&quot;Percentage&quot;:0.19095477386934673},&quot;Category&quot;:null,&quot;DataSerie&quot;:null}">
              <a:extLst>
                <a:ext uri="{FF2B5EF4-FFF2-40B4-BE49-F238E27FC236}">
                  <a16:creationId xmlns:a16="http://schemas.microsoft.com/office/drawing/2014/main" id="{E96089F5-3184-44A5-9355-7688D5D2B784}"/>
                </a:ext>
              </a:extLst>
            </p:cNvPr>
            <p:cNvSpPr/>
            <p:nvPr/>
          </p:nvSpPr>
          <p:spPr>
            <a:xfrm>
              <a:off x="3520997" y="3327400"/>
              <a:ext cx="123903" cy="254000"/>
            </a:xfrm>
            <a:prstGeom prst="rect">
              <a:avLst/>
            </a:prstGeom>
            <a:solidFill>
              <a:srgbClr val="8DC63F"/>
            </a:solidFill>
            <a:ln w="317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31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82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67" name="POWER_USER_TORNADO_CHART_DATA_SHAPE" descr="{&quot;Serie1&quot;:{&quot;Id&quot;:&quot;CC1DDB61-79DC-4463-A2F4-DE7B53E93113&quot;,&quot;Value&quot;:100.0,&quot;Percentage&quot;:0.50251256281407031},&quot;Serie2&quot;:{&quot;Id&quot;:&quot;AE482975-4A27-4715-A87D-46B83B247ECB&quot;,&quot;Value&quot;:38.0,&quot;Percentage&quot;:0.19095477386934673},&quot;Category&quot;:null,&quot;DataSerie&quot;:null}">
              <a:extLst>
                <a:ext uri="{FF2B5EF4-FFF2-40B4-BE49-F238E27FC236}">
                  <a16:creationId xmlns:a16="http://schemas.microsoft.com/office/drawing/2014/main" id="{7B461D81-3668-4749-992A-1AA450C14884}"/>
                </a:ext>
              </a:extLst>
            </p:cNvPr>
            <p:cNvSpPr/>
            <p:nvPr/>
          </p:nvSpPr>
          <p:spPr>
            <a:xfrm>
              <a:off x="4921464" y="3327400"/>
              <a:ext cx="2230244" cy="254000"/>
            </a:xfrm>
            <a:prstGeom prst="rect">
              <a:avLst/>
            </a:prstGeom>
            <a:solidFill>
              <a:srgbClr val="474749"/>
            </a:solidFill>
            <a:ln w="317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3175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82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68" name="POWER_USER_TORNADO_CHART_CATEGORY_LABEL_SHAPE" descr="{&quot;Id&quot;:&quot;AE482975-4A27-4715-A87D-46B83B247ECB&quot;,&quot;Value&quot;:38.0,&quot;Percentage&quot;:0.19095477386934673}">
              <a:extLst>
                <a:ext uri="{FF2B5EF4-FFF2-40B4-BE49-F238E27FC236}">
                  <a16:creationId xmlns:a16="http://schemas.microsoft.com/office/drawing/2014/main" id="{0B40FCC6-9ACC-4216-B7C0-F810293F9C0C}"/>
                </a:ext>
              </a:extLst>
            </p:cNvPr>
            <p:cNvSpPr/>
            <p:nvPr/>
          </p:nvSpPr>
          <p:spPr>
            <a:xfrm>
              <a:off x="3618726" y="3332349"/>
              <a:ext cx="1270000" cy="254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Other (separately collected)</a:t>
              </a:r>
            </a:p>
          </p:txBody>
        </p:sp>
        <p:sp>
          <p:nvSpPr>
            <p:cNvPr id="69" name="POWER_USER_TORNADO_CHART_DATA_LABEL_SHAPE" descr="{&quot;Serie1&quot;:{&quot;Id&quot;:&quot;1ACE4EB8-D4BF-44AD-B3B7-86B2EC687F52&quot;,&quot;Value&quot;:99.0,&quot;Percentage&quot;:0.49748743718592964},&quot;Serie2&quot;:{&quot;Id&quot;:&quot;AE482975-4A27-4715-A87D-46B83B247ECB&quot;,&quot;Value&quot;:38.0,&quot;Percentage&quot;:0.19095477386934673},&quot;Category&quot;:null,&quot;DataSerie&quot;:{&quot;Id&quot;:&quot;1ACE4EB8-D4BF-44AD-B3B7-86B2EC687F52&quot;,&quot;Value&quot;:2.0,&quot;Percentage&quot;:0.010050251256281407}}">
              <a:extLst>
                <a:ext uri="{FF2B5EF4-FFF2-40B4-BE49-F238E27FC236}">
                  <a16:creationId xmlns:a16="http://schemas.microsoft.com/office/drawing/2014/main" id="{D510DB03-6D95-448B-A262-C4C441A978B9}"/>
                </a:ext>
              </a:extLst>
            </p:cNvPr>
            <p:cNvSpPr/>
            <p:nvPr/>
          </p:nvSpPr>
          <p:spPr>
            <a:xfrm>
              <a:off x="3003367" y="3369634"/>
              <a:ext cx="517630" cy="16953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wrap="none" rtlCol="0" anchor="ctr">
              <a:sp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2%</a:t>
              </a:r>
            </a:p>
          </p:txBody>
        </p:sp>
        <p:sp>
          <p:nvSpPr>
            <p:cNvPr id="70" name="POWER_USER_TORNADO_CHART_DATA_LABEL_SHAPE" descr="{&quot;Serie1&quot;:{&quot;Id&quot;:&quot;CC1DDB61-79DC-4463-A2F4-DE7B53E93113&quot;,&quot;Value&quot;:100.0,&quot;Percentage&quot;:0.50251256281407031},&quot;Serie2&quot;:{&quot;Id&quot;:&quot;AE482975-4A27-4715-A87D-46B83B247ECB&quot;,&quot;Value&quot;:38.0,&quot;Percentage&quot;:0.19095477386934673},&quot;Category&quot;:null,&quot;DataSerie&quot;:{&quot;Id&quot;:&quot;CC1DDB61-79DC-4463-A2F4-DE7B53E93113&quot;,&quot;Value&quot;:36.0,&quot;Percentage&quot;:0.18090452261306533}}">
              <a:extLst>
                <a:ext uri="{FF2B5EF4-FFF2-40B4-BE49-F238E27FC236}">
                  <a16:creationId xmlns:a16="http://schemas.microsoft.com/office/drawing/2014/main" id="{0E74A0C2-6C0A-4026-B60B-3723FC9A3C71}"/>
                </a:ext>
              </a:extLst>
            </p:cNvPr>
            <p:cNvSpPr/>
            <p:nvPr/>
          </p:nvSpPr>
          <p:spPr>
            <a:xfrm>
              <a:off x="7151708" y="3369634"/>
              <a:ext cx="617176" cy="16953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wrap="none" rtlCol="0" anchor="ctr">
              <a:sp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36%</a:t>
              </a:r>
            </a:p>
          </p:txBody>
        </p:sp>
      </p:grpSp>
      <p:pic>
        <p:nvPicPr>
          <p:cNvPr id="71" name="Grafik 47">
            <a:extLst>
              <a:ext uri="{FF2B5EF4-FFF2-40B4-BE49-F238E27FC236}">
                <a16:creationId xmlns:a16="http://schemas.microsoft.com/office/drawing/2014/main" id="{987477C9-7B1F-4BEA-9EE4-0707BE553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98" y="1690530"/>
            <a:ext cx="694247" cy="694247"/>
          </a:xfrm>
          <a:prstGeom prst="rect">
            <a:avLst/>
          </a:prstGeom>
        </p:spPr>
      </p:pic>
      <p:sp>
        <p:nvSpPr>
          <p:cNvPr id="72" name="Textfeld 51">
            <a:extLst>
              <a:ext uri="{FF2B5EF4-FFF2-40B4-BE49-F238E27FC236}">
                <a16:creationId xmlns:a16="http://schemas.microsoft.com/office/drawing/2014/main" id="{DFACB514-8B6E-43CC-96A5-A2DB825ED11A}"/>
              </a:ext>
            </a:extLst>
          </p:cNvPr>
          <p:cNvSpPr txBox="1"/>
          <p:nvPr/>
        </p:nvSpPr>
        <p:spPr>
          <a:xfrm>
            <a:off x="9850767" y="2443543"/>
            <a:ext cx="2218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de-DE" b="1" kern="1200" dirty="0" err="1">
                <a:solidFill>
                  <a:srgbClr val="8DC63F"/>
                </a:solidFill>
                <a:latin typeface="Calibri"/>
                <a:ea typeface="+mn-ea"/>
                <a:cs typeface="+mn-cs"/>
              </a:rPr>
              <a:t>Composting</a:t>
            </a:r>
            <a:r>
              <a:rPr lang="de-DE" b="1" kern="1200" dirty="0">
                <a:solidFill>
                  <a:srgbClr val="8DC63F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defTabSz="685800">
              <a:buClrTx/>
            </a:pPr>
            <a:r>
              <a:rPr lang="de-DE" kern="1200" dirty="0">
                <a:solidFill>
                  <a:srgbClr val="8DC63F"/>
                </a:solidFill>
                <a:latin typeface="Calibri"/>
                <a:ea typeface="+mn-ea"/>
                <a:cs typeface="+mn-cs"/>
              </a:rPr>
              <a:t>Green </a:t>
            </a:r>
            <a:r>
              <a:rPr lang="de-DE" kern="1200" dirty="0" err="1">
                <a:solidFill>
                  <a:srgbClr val="8DC63F"/>
                </a:solidFill>
                <a:latin typeface="Calibri"/>
                <a:ea typeface="+mn-ea"/>
                <a:cs typeface="+mn-cs"/>
              </a:rPr>
              <a:t>waste</a:t>
            </a:r>
            <a:endParaRPr lang="de-DE" kern="1200" dirty="0">
              <a:solidFill>
                <a:srgbClr val="8DC63F"/>
              </a:solidFill>
              <a:latin typeface="Calibri"/>
              <a:ea typeface="+mn-ea"/>
              <a:cs typeface="+mn-cs"/>
            </a:endParaRPr>
          </a:p>
          <a:p>
            <a:pPr defTabSz="685800">
              <a:buClrTx/>
            </a:pPr>
            <a:r>
              <a:rPr lang="de-DE" kern="1200" dirty="0">
                <a:solidFill>
                  <a:srgbClr val="8DC63F"/>
                </a:solidFill>
                <a:latin typeface="Calibri"/>
                <a:ea typeface="+mn-ea"/>
                <a:cs typeface="+mn-cs"/>
              </a:rPr>
              <a:t>Garden and          76%        </a:t>
            </a:r>
            <a:r>
              <a:rPr lang="de-DE" kern="1200" dirty="0" err="1">
                <a:solidFill>
                  <a:srgbClr val="8DC63F"/>
                </a:solidFill>
                <a:latin typeface="Calibri"/>
                <a:ea typeface="+mn-ea"/>
                <a:cs typeface="+mn-cs"/>
              </a:rPr>
              <a:t>food</a:t>
            </a:r>
            <a:r>
              <a:rPr lang="de-DE" kern="1200" dirty="0">
                <a:solidFill>
                  <a:srgbClr val="8DC63F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kern="1200" dirty="0" err="1">
                <a:solidFill>
                  <a:srgbClr val="8DC63F"/>
                </a:solidFill>
                <a:latin typeface="Calibri"/>
                <a:ea typeface="+mn-ea"/>
                <a:cs typeface="+mn-cs"/>
              </a:rPr>
              <a:t>waste</a:t>
            </a:r>
            <a:endParaRPr lang="de-DE" kern="1200" dirty="0">
              <a:solidFill>
                <a:srgbClr val="8DC63F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3" name="Grafik 48">
            <a:extLst>
              <a:ext uri="{FF2B5EF4-FFF2-40B4-BE49-F238E27FC236}">
                <a16:creationId xmlns:a16="http://schemas.microsoft.com/office/drawing/2014/main" id="{96115119-FAD0-4B95-957A-8867D9C3E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550" y="4240168"/>
            <a:ext cx="711263" cy="711263"/>
          </a:xfrm>
          <a:prstGeom prst="rect">
            <a:avLst/>
          </a:prstGeom>
          <a:ln>
            <a:noFill/>
          </a:ln>
        </p:spPr>
      </p:pic>
      <p:sp>
        <p:nvSpPr>
          <p:cNvPr id="74" name="Textfeld 52">
            <a:extLst>
              <a:ext uri="{FF2B5EF4-FFF2-40B4-BE49-F238E27FC236}">
                <a16:creationId xmlns:a16="http://schemas.microsoft.com/office/drawing/2014/main" id="{DFA86AEC-11FF-4447-8219-94D70CB83B36}"/>
              </a:ext>
            </a:extLst>
          </p:cNvPr>
          <p:cNvSpPr txBox="1"/>
          <p:nvPr/>
        </p:nvSpPr>
        <p:spPr>
          <a:xfrm>
            <a:off x="9850766" y="4989903"/>
            <a:ext cx="2218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de-DE" b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Anaerobic</a:t>
            </a:r>
            <a:r>
              <a:rPr lang="de-DE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 Digestion </a:t>
            </a:r>
          </a:p>
          <a:p>
            <a:pPr defTabSz="685800">
              <a:buClrTx/>
            </a:pPr>
            <a:r>
              <a:rPr lang="de-DE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Food </a:t>
            </a:r>
            <a:r>
              <a:rPr lang="de-DE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waste</a:t>
            </a:r>
            <a:endParaRPr lang="de-DE" kern="12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+mn-ea"/>
              <a:cs typeface="+mn-cs"/>
            </a:endParaRPr>
          </a:p>
          <a:p>
            <a:pPr defTabSz="685800">
              <a:buClrTx/>
            </a:pPr>
            <a:r>
              <a:rPr lang="de-DE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Other </a:t>
            </a:r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id="{63ADC0AB-1260-4E51-B58F-0FC6A6E624B5}"/>
              </a:ext>
            </a:extLst>
          </p:cNvPr>
          <p:cNvSpPr txBox="1">
            <a:spLocks/>
          </p:cNvSpPr>
          <p:nvPr/>
        </p:nvSpPr>
        <p:spPr>
          <a:xfrm>
            <a:off x="240632" y="323084"/>
            <a:ext cx="11113168" cy="1047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latin typeface="+mn-lt"/>
              </a:rPr>
              <a:t>Biowaste treatment and input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7CB6340-AEFF-452E-A1F9-D037BF61ED62}"/>
              </a:ext>
            </a:extLst>
          </p:cNvPr>
          <p:cNvGrpSpPr/>
          <p:nvPr/>
        </p:nvGrpSpPr>
        <p:grpSpPr>
          <a:xfrm>
            <a:off x="-21603" y="2060527"/>
            <a:ext cx="4750420" cy="3330820"/>
            <a:chOff x="6809699" y="1478628"/>
            <a:chExt cx="4750420" cy="3330820"/>
          </a:xfrm>
        </p:grpSpPr>
        <p:sp>
          <p:nvSpPr>
            <p:cNvPr id="78" name="Textfeld 4">
              <a:extLst>
                <a:ext uri="{FF2B5EF4-FFF2-40B4-BE49-F238E27FC236}">
                  <a16:creationId xmlns:a16="http://schemas.microsoft.com/office/drawing/2014/main" id="{A9500F34-1E9B-4C6F-8362-D699B72FC4D8}"/>
                </a:ext>
              </a:extLst>
            </p:cNvPr>
            <p:cNvSpPr txBox="1"/>
            <p:nvPr/>
          </p:nvSpPr>
          <p:spPr>
            <a:xfrm>
              <a:off x="6809699" y="1478628"/>
              <a:ext cx="47504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GB" sz="2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Recycling Processes for Biowaste</a:t>
              </a:r>
            </a:p>
          </p:txBody>
        </p:sp>
        <p:sp>
          <p:nvSpPr>
            <p:cNvPr id="79" name="Ellipse 1">
              <a:extLst>
                <a:ext uri="{FF2B5EF4-FFF2-40B4-BE49-F238E27FC236}">
                  <a16:creationId xmlns:a16="http://schemas.microsoft.com/office/drawing/2014/main" id="{EBB5F563-8531-4172-9DF4-3E790E629280}"/>
                </a:ext>
              </a:extLst>
            </p:cNvPr>
            <p:cNvSpPr/>
            <p:nvPr/>
          </p:nvSpPr>
          <p:spPr>
            <a:xfrm>
              <a:off x="7088265" y="2164330"/>
              <a:ext cx="2086238" cy="2066380"/>
            </a:xfrm>
            <a:prstGeom prst="ellipse">
              <a:avLst/>
            </a:prstGeom>
            <a:solidFill>
              <a:srgbClr val="8DC63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80" name="Ellipse 6">
              <a:extLst>
                <a:ext uri="{FF2B5EF4-FFF2-40B4-BE49-F238E27FC236}">
                  <a16:creationId xmlns:a16="http://schemas.microsoft.com/office/drawing/2014/main" id="{706E559C-300E-409E-84AD-AC563965957F}"/>
                </a:ext>
              </a:extLst>
            </p:cNvPr>
            <p:cNvSpPr/>
            <p:nvPr/>
          </p:nvSpPr>
          <p:spPr>
            <a:xfrm>
              <a:off x="9181480" y="2328920"/>
              <a:ext cx="1790120" cy="1684981"/>
            </a:xfrm>
            <a:prstGeom prst="ellipse">
              <a:avLst/>
            </a:prstGeom>
            <a:solidFill>
              <a:srgbClr val="47474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81" name="Ellipse 7">
              <a:extLst>
                <a:ext uri="{FF2B5EF4-FFF2-40B4-BE49-F238E27FC236}">
                  <a16:creationId xmlns:a16="http://schemas.microsoft.com/office/drawing/2014/main" id="{7857752D-4C4D-45CC-9FFD-1B142AFC9DD6}"/>
                </a:ext>
              </a:extLst>
            </p:cNvPr>
            <p:cNvSpPr/>
            <p:nvPr/>
          </p:nvSpPr>
          <p:spPr>
            <a:xfrm>
              <a:off x="8385076" y="3389399"/>
              <a:ext cx="1558238" cy="142004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82" name="Textfeld 2">
              <a:extLst>
                <a:ext uri="{FF2B5EF4-FFF2-40B4-BE49-F238E27FC236}">
                  <a16:creationId xmlns:a16="http://schemas.microsoft.com/office/drawing/2014/main" id="{82555FFB-40AC-419D-A50A-9259CE80A674}"/>
                </a:ext>
              </a:extLst>
            </p:cNvPr>
            <p:cNvSpPr txBox="1"/>
            <p:nvPr/>
          </p:nvSpPr>
          <p:spPr>
            <a:xfrm>
              <a:off x="7382012" y="2954044"/>
              <a:ext cx="1658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 dirty="0" err="1">
                  <a:solidFill>
                    <a:schemeClr val="bg2"/>
                  </a:solidFill>
                  <a:latin typeface="+mn-lt"/>
                </a:rPr>
                <a:t>Composting</a:t>
              </a:r>
              <a:endParaRPr lang="de-DE" sz="2000" b="1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83" name="Textfeld 9">
              <a:extLst>
                <a:ext uri="{FF2B5EF4-FFF2-40B4-BE49-F238E27FC236}">
                  <a16:creationId xmlns:a16="http://schemas.microsoft.com/office/drawing/2014/main" id="{129EBCBE-9098-41FA-8A5F-DC781BC7C5C7}"/>
                </a:ext>
              </a:extLst>
            </p:cNvPr>
            <p:cNvSpPr txBox="1"/>
            <p:nvPr/>
          </p:nvSpPr>
          <p:spPr>
            <a:xfrm>
              <a:off x="9462929" y="2830933"/>
              <a:ext cx="12210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de-DE" b="1" kern="0" dirty="0" err="1">
                  <a:solidFill>
                    <a:schemeClr val="bg2"/>
                  </a:solidFill>
                  <a:latin typeface="Calibri"/>
                  <a:cs typeface="Arial"/>
                  <a:sym typeface="Arial"/>
                </a:rPr>
                <a:t>Anaerobic</a:t>
              </a:r>
              <a:r>
                <a:rPr lang="de-DE" b="1" kern="0" dirty="0">
                  <a:solidFill>
                    <a:schemeClr val="bg2"/>
                  </a:solidFill>
                  <a:latin typeface="Calibri"/>
                  <a:cs typeface="Arial"/>
                  <a:sym typeface="Arial"/>
                </a:rPr>
                <a:t> Digestion</a:t>
              </a:r>
            </a:p>
          </p:txBody>
        </p:sp>
        <p:sp>
          <p:nvSpPr>
            <p:cNvPr id="84" name="Textfeld 10">
              <a:extLst>
                <a:ext uri="{FF2B5EF4-FFF2-40B4-BE49-F238E27FC236}">
                  <a16:creationId xmlns:a16="http://schemas.microsoft.com/office/drawing/2014/main" id="{7901617A-7AA1-44E9-AED8-CC3AF34BEC80}"/>
                </a:ext>
              </a:extLst>
            </p:cNvPr>
            <p:cNvSpPr txBox="1"/>
            <p:nvPr/>
          </p:nvSpPr>
          <p:spPr>
            <a:xfrm>
              <a:off x="8345131" y="3567700"/>
              <a:ext cx="16587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de-DE" sz="2000" b="1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Arial"/>
                  <a:sym typeface="Arial"/>
                </a:rPr>
                <a:t>Anaerobic</a:t>
              </a:r>
              <a:r>
                <a:rPr lang="de-DE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de-DE" sz="2000" b="1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Arial"/>
                  <a:sym typeface="Arial"/>
                </a:rPr>
                <a:t>digestion</a:t>
              </a:r>
              <a:r>
                <a:rPr lang="de-DE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Arial"/>
                  <a:sym typeface="Arial"/>
                </a:rPr>
                <a:t> +</a:t>
              </a:r>
            </a:p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de-DE" sz="2000" b="1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Arial"/>
                  <a:sym typeface="Arial"/>
                </a:rPr>
                <a:t>Composting</a:t>
              </a:r>
              <a:endParaRPr lang="de-DE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/>
                <a:sym typeface="Arial"/>
              </a:endParaRPr>
            </a:p>
          </p:txBody>
        </p:sp>
      </p:grpSp>
      <p:sp>
        <p:nvSpPr>
          <p:cNvPr id="87" name="Textfeld 4">
            <a:extLst>
              <a:ext uri="{FF2B5EF4-FFF2-40B4-BE49-F238E27FC236}">
                <a16:creationId xmlns:a16="http://schemas.microsoft.com/office/drawing/2014/main" id="{D8453615-BEB7-4AC7-9533-ADFDE3013919}"/>
              </a:ext>
            </a:extLst>
          </p:cNvPr>
          <p:cNvSpPr txBox="1"/>
          <p:nvPr/>
        </p:nvSpPr>
        <p:spPr>
          <a:xfrm>
            <a:off x="5393292" y="1393200"/>
            <a:ext cx="4025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GB" sz="20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Input for compost and digestate production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C4C6D-4722-4B22-AA39-ECD66B3EB146}"/>
              </a:ext>
            </a:extLst>
          </p:cNvPr>
          <p:cNvSpPr txBox="1"/>
          <p:nvPr/>
        </p:nvSpPr>
        <p:spPr>
          <a:xfrm>
            <a:off x="11485469" y="54515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73%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104EB85A-121F-42C2-9263-A7BD5FC314A2}"/>
              </a:ext>
            </a:extLst>
          </p:cNvPr>
          <p:cNvSpPr/>
          <p:nvPr/>
        </p:nvSpPr>
        <p:spPr>
          <a:xfrm>
            <a:off x="11260038" y="5326811"/>
            <a:ext cx="202055" cy="576874"/>
          </a:xfrm>
          <a:prstGeom prst="rightBrac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ight Brace 87">
            <a:extLst>
              <a:ext uri="{FF2B5EF4-FFF2-40B4-BE49-F238E27FC236}">
                <a16:creationId xmlns:a16="http://schemas.microsoft.com/office/drawing/2014/main" id="{A2633BE9-4733-42FC-869B-7D18872D0C70}"/>
              </a:ext>
            </a:extLst>
          </p:cNvPr>
          <p:cNvSpPr/>
          <p:nvPr/>
        </p:nvSpPr>
        <p:spPr>
          <a:xfrm>
            <a:off x="11298485" y="2820235"/>
            <a:ext cx="186984" cy="772706"/>
          </a:xfrm>
          <a:prstGeom prst="rightBrace">
            <a:avLst/>
          </a:prstGeom>
          <a:ln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6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86F8B02-097F-4086-B19A-D3E299D42BCA}"/>
              </a:ext>
            </a:extLst>
          </p:cNvPr>
          <p:cNvSpPr txBox="1">
            <a:spLocks/>
          </p:cNvSpPr>
          <p:nvPr/>
        </p:nvSpPr>
        <p:spPr>
          <a:xfrm>
            <a:off x="240632" y="323084"/>
            <a:ext cx="11113168" cy="1047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latin typeface="+mn-lt"/>
              </a:rPr>
              <a:t>Biowaste recycling into fertilising products – Legal framework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C760A-E2B1-4BDE-AB03-7F7AD8687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57F1E4F-1CFF-5643-939E-217C01CDF565}" type="slidenum">
              <a:rPr lang="en-US" sz="1200" smtClean="0">
                <a:solidFill>
                  <a:srgbClr val="575759"/>
                </a:solidFill>
              </a:rPr>
              <a:pPr algn="r"/>
              <a:t>6</a:t>
            </a:fld>
            <a:endParaRPr lang="en-US" dirty="0">
              <a:solidFill>
                <a:srgbClr val="575759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56D5F8D-9466-4D05-9859-AFF4E69212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3415728"/>
              </p:ext>
            </p:extLst>
          </p:nvPr>
        </p:nvGraphicFramePr>
        <p:xfrm>
          <a:off x="3575728" y="1364585"/>
          <a:ext cx="4714200" cy="5339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3A1FA3A-C476-4B52-9D8A-D5ADF91B9BEB}"/>
              </a:ext>
            </a:extLst>
          </p:cNvPr>
          <p:cNvSpPr/>
          <p:nvPr/>
        </p:nvSpPr>
        <p:spPr>
          <a:xfrm>
            <a:off x="721567" y="4209998"/>
            <a:ext cx="2865968" cy="1491620"/>
          </a:xfrm>
          <a:custGeom>
            <a:avLst/>
            <a:gdLst>
              <a:gd name="connsiteX0" fmla="*/ 0 w 2659888"/>
              <a:gd name="connsiteY0" fmla="*/ 109970 h 1099695"/>
              <a:gd name="connsiteX1" fmla="*/ 109970 w 2659888"/>
              <a:gd name="connsiteY1" fmla="*/ 0 h 1099695"/>
              <a:gd name="connsiteX2" fmla="*/ 2549919 w 2659888"/>
              <a:gd name="connsiteY2" fmla="*/ 0 h 1099695"/>
              <a:gd name="connsiteX3" fmla="*/ 2659889 w 2659888"/>
              <a:gd name="connsiteY3" fmla="*/ 109970 h 1099695"/>
              <a:gd name="connsiteX4" fmla="*/ 2659888 w 2659888"/>
              <a:gd name="connsiteY4" fmla="*/ 989726 h 1099695"/>
              <a:gd name="connsiteX5" fmla="*/ 2549918 w 2659888"/>
              <a:gd name="connsiteY5" fmla="*/ 1099696 h 1099695"/>
              <a:gd name="connsiteX6" fmla="*/ 109970 w 2659888"/>
              <a:gd name="connsiteY6" fmla="*/ 1099695 h 1099695"/>
              <a:gd name="connsiteX7" fmla="*/ 0 w 2659888"/>
              <a:gd name="connsiteY7" fmla="*/ 989725 h 1099695"/>
              <a:gd name="connsiteX8" fmla="*/ 0 w 2659888"/>
              <a:gd name="connsiteY8" fmla="*/ 109970 h 109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9888" h="1099695">
                <a:moveTo>
                  <a:pt x="0" y="109970"/>
                </a:moveTo>
                <a:cubicBezTo>
                  <a:pt x="0" y="49235"/>
                  <a:pt x="49235" y="0"/>
                  <a:pt x="109970" y="0"/>
                </a:cubicBezTo>
                <a:lnTo>
                  <a:pt x="2549919" y="0"/>
                </a:lnTo>
                <a:cubicBezTo>
                  <a:pt x="2610654" y="0"/>
                  <a:pt x="2659889" y="49235"/>
                  <a:pt x="2659889" y="109970"/>
                </a:cubicBezTo>
                <a:cubicBezTo>
                  <a:pt x="2659889" y="403222"/>
                  <a:pt x="2659888" y="696474"/>
                  <a:pt x="2659888" y="989726"/>
                </a:cubicBezTo>
                <a:cubicBezTo>
                  <a:pt x="2659888" y="1050461"/>
                  <a:pt x="2610653" y="1099696"/>
                  <a:pt x="2549918" y="1099696"/>
                </a:cubicBezTo>
                <a:lnTo>
                  <a:pt x="109970" y="1099695"/>
                </a:lnTo>
                <a:cubicBezTo>
                  <a:pt x="49235" y="1099695"/>
                  <a:pt x="0" y="1050460"/>
                  <a:pt x="0" y="989725"/>
                </a:cubicBezTo>
                <a:lnTo>
                  <a:pt x="0" y="1099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0789" tIns="100789" rIns="100789" bIns="100789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None/>
            </a:pPr>
            <a:r>
              <a:rPr lang="en-GB" sz="1800" b="1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Inclusion of recycled organic fertilisers and soil improvers (e.g., compost and digestate derived from biowaste)</a:t>
            </a:r>
            <a:endParaRPr lang="en-GB" sz="1800" kern="1200" dirty="0">
              <a:solidFill>
                <a:schemeClr val="tx1"/>
              </a:solidFill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AB1BED1-2F91-4000-93B3-935077AF1772}"/>
              </a:ext>
            </a:extLst>
          </p:cNvPr>
          <p:cNvSpPr/>
          <p:nvPr/>
        </p:nvSpPr>
        <p:spPr>
          <a:xfrm>
            <a:off x="3865028" y="4685935"/>
            <a:ext cx="763830" cy="539745"/>
          </a:xfrm>
          <a:prstGeom prst="rightArrow">
            <a:avLst/>
          </a:prstGeom>
          <a:solidFill>
            <a:srgbClr val="95B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Ellipse 4">
            <a:extLst>
              <a:ext uri="{FF2B5EF4-FFF2-40B4-BE49-F238E27FC236}">
                <a16:creationId xmlns:a16="http://schemas.microsoft.com/office/drawing/2014/main" id="{59F14971-BF32-43C3-B56C-6DCE75A4A304}"/>
              </a:ext>
            </a:extLst>
          </p:cNvPr>
          <p:cNvSpPr/>
          <p:nvPr/>
        </p:nvSpPr>
        <p:spPr>
          <a:xfrm>
            <a:off x="248302" y="1641211"/>
            <a:ext cx="3812499" cy="1491620"/>
          </a:xfrm>
          <a:prstGeom prst="ellipse">
            <a:avLst/>
          </a:prstGeom>
          <a:solidFill>
            <a:srgbClr val="92278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FERTILISING </a:t>
            </a:r>
            <a:r>
              <a:rPr lang="de-DE" sz="2000" b="1" kern="0" dirty="0">
                <a:solidFill>
                  <a:schemeClr val="bg1"/>
                </a:solidFill>
                <a:latin typeface="Calibri"/>
                <a:sym typeface="Arial"/>
              </a:rPr>
              <a:t>P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RODUCTS REGULATION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02F59782-4E7D-4997-9597-A72406824DDB}"/>
              </a:ext>
            </a:extLst>
          </p:cNvPr>
          <p:cNvSpPr/>
          <p:nvPr/>
        </p:nvSpPr>
        <p:spPr>
          <a:xfrm rot="5400000">
            <a:off x="1772637" y="3368205"/>
            <a:ext cx="763830" cy="539745"/>
          </a:xfrm>
          <a:prstGeom prst="rightArrow">
            <a:avLst/>
          </a:prstGeom>
          <a:solidFill>
            <a:srgbClr val="95B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C790AA-01EF-4219-8C3D-511EEDABBA43}"/>
              </a:ext>
            </a:extLst>
          </p:cNvPr>
          <p:cNvSpPr txBox="1"/>
          <p:nvPr/>
        </p:nvSpPr>
        <p:spPr>
          <a:xfrm>
            <a:off x="7475609" y="1705831"/>
            <a:ext cx="4544023" cy="64633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List of End-of-Waste criteria.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Optional.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15D359-B49F-4B0F-859E-F8B150FC161F}"/>
              </a:ext>
            </a:extLst>
          </p:cNvPr>
          <p:cNvSpPr txBox="1"/>
          <p:nvPr/>
        </p:nvSpPr>
        <p:spPr>
          <a:xfrm>
            <a:off x="7475610" y="2521150"/>
            <a:ext cx="4553105" cy="175432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Environmental and health requirements: limit values for physical and chemical contaminants.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compost and digestate: specific criteria for impurities (glass, metals, plastics).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Process requirements: time, temperature…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45E04ED-C771-4792-B105-41B7BBA6D6F8}"/>
              </a:ext>
            </a:extLst>
          </p:cNvPr>
          <p:cNvSpPr txBox="1"/>
          <p:nvPr/>
        </p:nvSpPr>
        <p:spPr>
          <a:xfrm>
            <a:off x="7475610" y="4455915"/>
            <a:ext cx="4544023" cy="92333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Specific conformity assessment procedure applies when the product is placed on the market.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BDEDA19-D9B4-4119-8719-B44A19E16A6E}"/>
              </a:ext>
            </a:extLst>
          </p:cNvPr>
          <p:cNvSpPr txBox="1"/>
          <p:nvPr/>
        </p:nvSpPr>
        <p:spPr>
          <a:xfrm>
            <a:off x="7475610" y="5777818"/>
            <a:ext cx="4544023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Market access still needs to be improved.</a:t>
            </a:r>
          </a:p>
        </p:txBody>
      </p:sp>
    </p:spTree>
    <p:extLst>
      <p:ext uri="{BB962C8B-B14F-4D97-AF65-F5344CB8AC3E}">
        <p14:creationId xmlns:p14="http://schemas.microsoft.com/office/powerpoint/2010/main" val="2300791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B9A69A-6740-46B2-9472-BC6C2E2AEA02}"/>
              </a:ext>
            </a:extLst>
          </p:cNvPr>
          <p:cNvGrpSpPr/>
          <p:nvPr/>
        </p:nvGrpSpPr>
        <p:grpSpPr>
          <a:xfrm>
            <a:off x="2984428" y="1753179"/>
            <a:ext cx="6193765" cy="1080167"/>
            <a:chOff x="2984426" y="1219265"/>
            <a:chExt cx="6193765" cy="108016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9E98D0-ED0D-4D0B-AD07-E0B8C7FEA4E5}"/>
                </a:ext>
              </a:extLst>
            </p:cNvPr>
            <p:cNvSpPr txBox="1"/>
            <p:nvPr/>
          </p:nvSpPr>
          <p:spPr>
            <a:xfrm>
              <a:off x="2984426" y="1222214"/>
              <a:ext cx="26761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4400" b="1" dirty="0">
                  <a:solidFill>
                    <a:srgbClr val="92278F"/>
                  </a:solidFill>
                  <a:latin typeface="Calibri"/>
                  <a:ea typeface="Roboto" panose="02000000000000000000" pitchFamily="2" charset="0"/>
                  <a:cs typeface="Roboto" panose="02000000000000000000" pitchFamily="2" charset="0"/>
                </a:rPr>
                <a:t>71 M </a:t>
              </a:r>
              <a:r>
                <a:rPr lang="en-GB" sz="4400" b="1" dirty="0" err="1">
                  <a:solidFill>
                    <a:srgbClr val="92278F"/>
                  </a:solidFill>
                  <a:latin typeface="Calibri"/>
                  <a:ea typeface="Roboto" panose="02000000000000000000" pitchFamily="2" charset="0"/>
                  <a:cs typeface="Roboto" panose="02000000000000000000" pitchFamily="2" charset="0"/>
                </a:rPr>
                <a:t>tpa</a:t>
              </a:r>
              <a:br>
                <a:rPr lang="en-GB" sz="4400" b="1" dirty="0">
                  <a:solidFill>
                    <a:srgbClr val="92278F"/>
                  </a:solidFill>
                  <a:latin typeface="Calibri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en-GB" sz="2000" b="1" dirty="0">
                  <a:solidFill>
                    <a:srgbClr val="92278F"/>
                  </a:solidFill>
                  <a:latin typeface="Calibri Light"/>
                  <a:ea typeface="Roboto" panose="02000000000000000000" pitchFamily="2" charset="0"/>
                  <a:cs typeface="Roboto" panose="02000000000000000000" pitchFamily="2" charset="0"/>
                </a:rPr>
                <a:t>BIO-WASTE RECYCLED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2F07305-A555-4766-A985-3C2D9DC71A89}"/>
                </a:ext>
              </a:extLst>
            </p:cNvPr>
            <p:cNvSpPr txBox="1"/>
            <p:nvPr/>
          </p:nvSpPr>
          <p:spPr>
            <a:xfrm>
              <a:off x="6502071" y="1219265"/>
              <a:ext cx="26761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4400" b="1" dirty="0">
                  <a:solidFill>
                    <a:srgbClr val="92278F"/>
                  </a:solidFill>
                  <a:latin typeface="Calibri"/>
                  <a:ea typeface="Roboto" panose="02000000000000000000" pitchFamily="2" charset="0"/>
                  <a:cs typeface="Roboto" panose="02000000000000000000" pitchFamily="2" charset="0"/>
                </a:rPr>
                <a:t>21 M </a:t>
              </a:r>
              <a:r>
                <a:rPr lang="en-GB" sz="4400" b="1" dirty="0" err="1">
                  <a:solidFill>
                    <a:srgbClr val="92278F"/>
                  </a:solidFill>
                  <a:latin typeface="Calibri"/>
                  <a:ea typeface="Roboto" panose="02000000000000000000" pitchFamily="2" charset="0"/>
                  <a:cs typeface="Roboto" panose="02000000000000000000" pitchFamily="2" charset="0"/>
                </a:rPr>
                <a:t>tpa</a:t>
              </a:r>
              <a:r>
                <a:rPr lang="en-GB" sz="4400" b="1" dirty="0">
                  <a:solidFill>
                    <a:srgbClr val="92278F"/>
                  </a:solidFill>
                  <a:latin typeface="Calibri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</a:p>
            <a:p>
              <a:pPr algn="ctr">
                <a:defRPr/>
              </a:pPr>
              <a:r>
                <a:rPr lang="en-GB" sz="2000" b="1" dirty="0">
                  <a:solidFill>
                    <a:srgbClr val="92278F"/>
                  </a:solidFill>
                  <a:latin typeface="Calibri Light"/>
                  <a:ea typeface="Roboto" panose="02000000000000000000" pitchFamily="2" charset="0"/>
                  <a:cs typeface="Roboto" panose="02000000000000000000" pitchFamily="2" charset="0"/>
                </a:rPr>
                <a:t>COMPOST PRODUCED</a:t>
              </a:r>
            </a:p>
          </p:txBody>
        </p:sp>
      </p:grpSp>
      <p:graphicFrame>
        <p:nvGraphicFramePr>
          <p:cNvPr id="22" name="Table 22">
            <a:extLst>
              <a:ext uri="{FF2B5EF4-FFF2-40B4-BE49-F238E27FC236}">
                <a16:creationId xmlns:a16="http://schemas.microsoft.com/office/drawing/2014/main" id="{716D3EFD-1277-45B5-BAE5-65CBC4571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406167"/>
              </p:ext>
            </p:extLst>
          </p:nvPr>
        </p:nvGraphicFramePr>
        <p:xfrm>
          <a:off x="2384828" y="3101466"/>
          <a:ext cx="7422342" cy="1178251"/>
        </p:xfrm>
        <a:graphic>
          <a:graphicData uri="http://schemas.openxmlformats.org/drawingml/2006/table">
            <a:tbl>
              <a:tblPr firstRow="1" bandRow="1"/>
              <a:tblGrid>
                <a:gridCol w="2474114">
                  <a:extLst>
                    <a:ext uri="{9D8B030D-6E8A-4147-A177-3AD203B41FA5}">
                      <a16:colId xmlns:a16="http://schemas.microsoft.com/office/drawing/2014/main" val="2648170898"/>
                    </a:ext>
                  </a:extLst>
                </a:gridCol>
                <a:gridCol w="2474114">
                  <a:extLst>
                    <a:ext uri="{9D8B030D-6E8A-4147-A177-3AD203B41FA5}">
                      <a16:colId xmlns:a16="http://schemas.microsoft.com/office/drawing/2014/main" val="1962723779"/>
                    </a:ext>
                  </a:extLst>
                </a:gridCol>
                <a:gridCol w="2474114">
                  <a:extLst>
                    <a:ext uri="{9D8B030D-6E8A-4147-A177-3AD203B41FA5}">
                      <a16:colId xmlns:a16="http://schemas.microsoft.com/office/drawing/2014/main" val="2738605052"/>
                    </a:ext>
                  </a:extLst>
                </a:gridCol>
              </a:tblGrid>
              <a:tr h="6833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000" b="0" dirty="0"/>
                        <a:t>Surface area</a:t>
                      </a:r>
                    </a:p>
                    <a:p>
                      <a:pPr algn="ctr"/>
                      <a:r>
                        <a:rPr lang="en-GB" sz="2000" b="0" dirty="0"/>
                        <a:t>(million ha)</a:t>
                      </a:r>
                      <a:endParaRPr lang="en-GB" sz="2000" b="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92278F"/>
                      </a:solidFill>
                    </a:lnT>
                    <a:lnB w="12700" cmpd="sng">
                      <a:solidFill>
                        <a:srgbClr val="92278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000" b="0" dirty="0"/>
                        <a:t>Fraction of Arable Land</a:t>
                      </a:r>
                      <a:endParaRPr lang="en-GB" sz="2000" b="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92278F"/>
                      </a:solidFill>
                    </a:lnT>
                    <a:lnB w="12700" cmpd="sng">
                      <a:solidFill>
                        <a:srgbClr val="92278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000" b="0" dirty="0"/>
                        <a:t>Fraction of Mod./ Severely Eroded Land</a:t>
                      </a:r>
                      <a:endParaRPr lang="en-GB" sz="2000" b="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92278F"/>
                      </a:solidFill>
                    </a:lnT>
                    <a:lnB w="12700" cmpd="sng">
                      <a:solidFill>
                        <a:srgbClr val="92278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9050474"/>
                  </a:ext>
                </a:extLst>
              </a:tr>
              <a:tr h="477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000" dirty="0"/>
                        <a:t>2.1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92278F"/>
                      </a:solidFill>
                    </a:lnT>
                    <a:lnB w="12700" cmpd="sng">
                      <a:solidFill>
                        <a:srgbClr val="92278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278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000" dirty="0"/>
                        <a:t>2%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92278F"/>
                      </a:solidFill>
                    </a:lnT>
                    <a:lnB w="12700" cmpd="sng">
                      <a:solidFill>
                        <a:srgbClr val="92278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278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2000" dirty="0"/>
                        <a:t>16%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92278F"/>
                      </a:solidFill>
                    </a:lnT>
                    <a:lnB w="12700" cmpd="sng">
                      <a:solidFill>
                        <a:srgbClr val="92278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278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394076"/>
                  </a:ext>
                </a:extLst>
              </a:tr>
            </a:tbl>
          </a:graphicData>
        </a:graphic>
      </p:graphicFrame>
      <p:sp>
        <p:nvSpPr>
          <p:cNvPr id="23" name="Textfeld 1">
            <a:extLst>
              <a:ext uri="{FF2B5EF4-FFF2-40B4-BE49-F238E27FC236}">
                <a16:creationId xmlns:a16="http://schemas.microsoft.com/office/drawing/2014/main" id="{B909F937-C556-4851-99E9-0D3F23667848}"/>
              </a:ext>
            </a:extLst>
          </p:cNvPr>
          <p:cNvSpPr txBox="1"/>
          <p:nvPr/>
        </p:nvSpPr>
        <p:spPr>
          <a:xfrm>
            <a:off x="3093320" y="4646116"/>
            <a:ext cx="60053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dirty="0">
                <a:solidFill>
                  <a:srgbClr val="92278F"/>
                </a:solidFill>
                <a:latin typeface="Calibri"/>
                <a:ea typeface="Roboto" panose="02000000000000000000" pitchFamily="2" charset="0"/>
              </a:rPr>
              <a:t>ESTIMATION FOR 2035</a:t>
            </a:r>
          </a:p>
          <a:p>
            <a:pPr algn="ctr">
              <a:defRPr/>
            </a:pPr>
            <a:r>
              <a:rPr lang="de-DE" sz="4400" b="1" dirty="0">
                <a:solidFill>
                  <a:srgbClr val="92278F"/>
                </a:solidFill>
                <a:latin typeface="Calibri"/>
                <a:ea typeface="Roboto" panose="02000000000000000000" pitchFamily="2" charset="0"/>
              </a:rPr>
              <a:t> 46 M </a:t>
            </a:r>
            <a:r>
              <a:rPr lang="de-DE" sz="4400" b="1" dirty="0" err="1">
                <a:solidFill>
                  <a:srgbClr val="92278F"/>
                </a:solidFill>
                <a:latin typeface="Calibri"/>
                <a:ea typeface="Roboto" panose="02000000000000000000" pitchFamily="2" charset="0"/>
              </a:rPr>
              <a:t>tpa</a:t>
            </a:r>
            <a:endParaRPr lang="de-DE" sz="4400" b="1" dirty="0">
              <a:solidFill>
                <a:srgbClr val="92278F"/>
              </a:solidFill>
              <a:latin typeface="Calibri"/>
              <a:ea typeface="Roboto" panose="02000000000000000000" pitchFamily="2" charset="0"/>
            </a:endParaRPr>
          </a:p>
          <a:p>
            <a:pPr algn="ctr">
              <a:defRPr/>
            </a:pPr>
            <a:r>
              <a:rPr lang="de-DE" sz="2000" b="1" dirty="0">
                <a:solidFill>
                  <a:srgbClr val="92278F"/>
                </a:solidFill>
                <a:latin typeface="Calibri Light"/>
                <a:ea typeface="Roboto" panose="02000000000000000000" pitchFamily="2" charset="0"/>
              </a:rPr>
              <a:t>COMPOST PRODUCED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555BA8-E34B-4762-A580-6863B217794E}"/>
              </a:ext>
            </a:extLst>
          </p:cNvPr>
          <p:cNvSpPr txBox="1">
            <a:spLocks/>
          </p:cNvSpPr>
          <p:nvPr/>
        </p:nvSpPr>
        <p:spPr>
          <a:xfrm>
            <a:off x="240632" y="323084"/>
            <a:ext cx="11113168" cy="1047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latin typeface="+mn-lt"/>
              </a:rPr>
              <a:t>Compost &amp; digestate production</a:t>
            </a:r>
          </a:p>
        </p:txBody>
      </p:sp>
    </p:spTree>
    <p:extLst>
      <p:ext uri="{BB962C8B-B14F-4D97-AF65-F5344CB8AC3E}">
        <p14:creationId xmlns:p14="http://schemas.microsoft.com/office/powerpoint/2010/main" val="1641544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17B7E5B-D9AA-449D-9CAE-710961E886AA}"/>
              </a:ext>
            </a:extLst>
          </p:cNvPr>
          <p:cNvSpPr txBox="1"/>
          <p:nvPr/>
        </p:nvSpPr>
        <p:spPr>
          <a:xfrm>
            <a:off x="247650" y="1611785"/>
            <a:ext cx="11430000" cy="44258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8DC63F"/>
              </a:buClr>
            </a:pPr>
            <a:r>
              <a:rPr lang="en-US" sz="2000" b="1" dirty="0"/>
              <a:t>EU Horizon </a:t>
            </a:r>
            <a:r>
              <a:rPr lang="en-US" sz="2000" b="1" dirty="0" err="1"/>
              <a:t>FertiCovery</a:t>
            </a:r>
            <a:r>
              <a:rPr lang="en-US" sz="2000" b="1" dirty="0"/>
              <a:t> project: 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  <a:buClr>
                <a:srgbClr val="8DC63F"/>
              </a:buClr>
            </a:pPr>
            <a:r>
              <a:rPr lang="en-US" sz="2000" b="1" dirty="0"/>
              <a:t>‘Best available techniques to recover or recycle fertilizing products from secondary raw materials’</a:t>
            </a:r>
          </a:p>
          <a:p>
            <a:pPr marL="342900" lvl="1" indent="-342900">
              <a:spcBef>
                <a:spcPts val="600"/>
              </a:spcBef>
              <a:buClr>
                <a:srgbClr val="8DC63F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Duration: from 1 January 2025 to 31 December 2027 – 3 years</a:t>
            </a:r>
          </a:p>
          <a:p>
            <a:pPr marL="342900" lvl="1" indent="-342900">
              <a:lnSpc>
                <a:spcPct val="120000"/>
              </a:lnSpc>
              <a:spcBef>
                <a:spcPts val="600"/>
              </a:spcBef>
              <a:buClr>
                <a:srgbClr val="8DC63F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Goals:</a:t>
            </a:r>
          </a:p>
          <a:p>
            <a:pPr marL="800100" lvl="2" indent="-342900">
              <a:spcBef>
                <a:spcPts val="600"/>
              </a:spcBef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Analyse</a:t>
            </a:r>
            <a:r>
              <a:rPr lang="en-US" dirty="0"/>
              <a:t> best available technologies (BATs) for recycling </a:t>
            </a:r>
            <a:r>
              <a:rPr lang="en-US" dirty="0" err="1"/>
              <a:t>fertilisers</a:t>
            </a:r>
            <a:r>
              <a:rPr lang="en-US" dirty="0"/>
              <a:t> from secondary raw materials</a:t>
            </a:r>
          </a:p>
          <a:p>
            <a:pPr marL="800100" lvl="2" indent="-342900">
              <a:spcBef>
                <a:spcPts val="600"/>
              </a:spcBef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dirty="0"/>
              <a:t>Advise policymakers and stakeholders on alternative fertilizing products, ensuring balanced nitrogen and phosphorus flows and promoting soil health and structure within ecological limits at regional and local levels.</a:t>
            </a:r>
          </a:p>
          <a:p>
            <a:pPr marL="342900" lvl="1" indent="-342900">
              <a:spcBef>
                <a:spcPts val="600"/>
              </a:spcBef>
              <a:buClr>
                <a:srgbClr val="8DC63F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Expected outcomes: </a:t>
            </a:r>
          </a:p>
          <a:p>
            <a:pPr marL="800100" lvl="2" indent="-342900">
              <a:spcBef>
                <a:spcPts val="600"/>
              </a:spcBef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dirty="0"/>
              <a:t>Description of </a:t>
            </a:r>
            <a:r>
              <a:rPr lang="en-GB" dirty="0"/>
              <a:t>≥75 technologies (type of feedstock, type of technology and type of products).</a:t>
            </a:r>
          </a:p>
          <a:p>
            <a:pPr marL="800100" lvl="2" indent="-342900">
              <a:spcBef>
                <a:spcPts val="600"/>
              </a:spcBef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GB" dirty="0"/>
              <a:t>In-depth analysis of 25 technologies and their products (composition, applications, environmental impacts).</a:t>
            </a:r>
          </a:p>
          <a:p>
            <a:pPr marL="800100" lvl="2" indent="-342900">
              <a:spcBef>
                <a:spcPts val="600"/>
              </a:spcBef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GB" dirty="0"/>
              <a:t>Identification of the 15 best available technologies (factsheets).</a:t>
            </a:r>
          </a:p>
          <a:p>
            <a:pPr marL="800100" lvl="2" indent="-342900">
              <a:spcBef>
                <a:spcPts val="600"/>
              </a:spcBef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GB" dirty="0"/>
              <a:t>Recommendations to policy makers and practitioners.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14EBBCE-9AF7-455F-9DE4-D06C8BE02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333" y="188932"/>
            <a:ext cx="4795334" cy="96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2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C5DD80B-7FE1-4433-9B20-F9F872EBC6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22"/>
          <a:stretch/>
        </p:blipFill>
        <p:spPr>
          <a:xfrm>
            <a:off x="791399" y="2002499"/>
            <a:ext cx="4209594" cy="3011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211237-AB0F-4127-A6F8-18EFFC09EAA7}"/>
              </a:ext>
            </a:extLst>
          </p:cNvPr>
          <p:cNvSpPr txBox="1"/>
          <p:nvPr/>
        </p:nvSpPr>
        <p:spPr>
          <a:xfrm>
            <a:off x="600407" y="1519279"/>
            <a:ext cx="1968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Project partners: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B96110-9D5B-4DE2-B8D0-556C182540FA}"/>
              </a:ext>
            </a:extLst>
          </p:cNvPr>
          <p:cNvSpPr txBox="1"/>
          <p:nvPr/>
        </p:nvSpPr>
        <p:spPr>
          <a:xfrm>
            <a:off x="481057" y="5044615"/>
            <a:ext cx="302414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hlinkClick r:id="rId3"/>
              </a:rPr>
              <a:t>BTG</a:t>
            </a:r>
            <a:r>
              <a:rPr lang="en-GB" sz="1600" dirty="0"/>
              <a:t> Biomass Technology</a:t>
            </a:r>
          </a:p>
          <a:p>
            <a:r>
              <a:rPr lang="en-GB" sz="1600" dirty="0">
                <a:hlinkClick r:id="rId4"/>
              </a:rPr>
              <a:t>CARTIF</a:t>
            </a:r>
            <a:r>
              <a:rPr lang="en-GB" sz="1600" dirty="0"/>
              <a:t> Technology Centre</a:t>
            </a:r>
          </a:p>
          <a:p>
            <a:r>
              <a:rPr lang="en-GB" sz="1600" dirty="0">
                <a:hlinkClick r:id="rId5"/>
              </a:rPr>
              <a:t>NTUA</a:t>
            </a:r>
            <a:r>
              <a:rPr lang="en-GB" sz="1600" dirty="0"/>
              <a:t> - National Technical University of Athens</a:t>
            </a:r>
          </a:p>
          <a:p>
            <a:r>
              <a:rPr lang="en-GB" sz="1600" dirty="0" err="1">
                <a:hlinkClick r:id="rId6"/>
              </a:rPr>
              <a:t>UniTO</a:t>
            </a:r>
            <a:r>
              <a:rPr lang="en-GB" sz="1600" dirty="0"/>
              <a:t> - University of Turin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14EBBCE-9AF7-455F-9DE4-D06C8BE020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8333" y="188932"/>
            <a:ext cx="4795334" cy="9613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B04589-EE69-40CC-B7F0-0D74F7A18043}"/>
              </a:ext>
            </a:extLst>
          </p:cNvPr>
          <p:cNvSpPr txBox="1"/>
          <p:nvPr/>
        </p:nvSpPr>
        <p:spPr>
          <a:xfrm>
            <a:off x="6271663" y="2028404"/>
            <a:ext cx="5695949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      Contact: </a:t>
            </a:r>
          </a:p>
          <a:p>
            <a:r>
              <a:rPr lang="en-GB" dirty="0"/>
              <a:t>Coordinator: </a:t>
            </a:r>
            <a:r>
              <a:rPr lang="en-GB" dirty="0" err="1"/>
              <a:t>Martijn</a:t>
            </a:r>
            <a:r>
              <a:rPr lang="en-GB" dirty="0"/>
              <a:t> Vis</a:t>
            </a:r>
          </a:p>
          <a:p>
            <a:r>
              <a:rPr lang="en-GB" dirty="0"/>
              <a:t>BTG Biomass Technology Group B.V</a:t>
            </a:r>
          </a:p>
          <a:p>
            <a:r>
              <a:rPr lang="en-GB" dirty="0">
                <a:hlinkClick r:id="rId8"/>
              </a:rPr>
              <a:t>vis@btgworld.com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b="1" dirty="0"/>
              <a:t>@ Website: </a:t>
            </a:r>
            <a:r>
              <a:rPr lang="en-GB" dirty="0">
                <a:hlinkClick r:id="rId9"/>
              </a:rPr>
              <a:t>https://ferticovery.eu/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b="1" dirty="0"/>
              <a:t>     Follow us on LinkedIn: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Official LinkedIn Page: </a:t>
            </a:r>
            <a:r>
              <a:rPr lang="en-GB" dirty="0">
                <a:hlinkClick r:id="rId10"/>
              </a:rPr>
              <a:t>https://www.linkedin.com/company/ferticovery-project/</a:t>
            </a:r>
            <a:r>
              <a:rPr lang="en-GB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Official LinkedIn Group: </a:t>
            </a:r>
            <a:r>
              <a:rPr lang="en-GB" dirty="0">
                <a:hlinkClick r:id="rId11"/>
              </a:rPr>
              <a:t>https://www.linkedin.com/groups/13141483/</a:t>
            </a:r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7F06A8-B59B-418C-BF42-2853A7368DAC}"/>
              </a:ext>
            </a:extLst>
          </p:cNvPr>
          <p:cNvSpPr txBox="1"/>
          <p:nvPr/>
        </p:nvSpPr>
        <p:spPr>
          <a:xfrm>
            <a:off x="2896196" y="5044615"/>
            <a:ext cx="3024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hlinkClick r:id="rId12"/>
              </a:rPr>
              <a:t>PWR</a:t>
            </a:r>
            <a:r>
              <a:rPr lang="en-GB" sz="1600" dirty="0"/>
              <a:t> - </a:t>
            </a:r>
            <a:r>
              <a:rPr lang="en-GB" sz="1600" dirty="0" err="1"/>
              <a:t>Wrocław</a:t>
            </a:r>
            <a:r>
              <a:rPr lang="en-GB" sz="1600" dirty="0"/>
              <a:t> University of Science and Technology </a:t>
            </a:r>
          </a:p>
          <a:p>
            <a:r>
              <a:rPr lang="en-GB" sz="1600" dirty="0">
                <a:hlinkClick r:id="rId13"/>
              </a:rPr>
              <a:t>EBA</a:t>
            </a:r>
            <a:r>
              <a:rPr lang="en-GB" sz="1600" dirty="0"/>
              <a:t> - European Biogas Association</a:t>
            </a:r>
          </a:p>
          <a:p>
            <a:r>
              <a:rPr lang="en-GB" sz="1600" dirty="0">
                <a:hlinkClick r:id="rId14"/>
              </a:rPr>
              <a:t>ECN</a:t>
            </a:r>
            <a:r>
              <a:rPr lang="en-GB" sz="1600" dirty="0"/>
              <a:t> - European Compost Network </a:t>
            </a:r>
          </a:p>
          <a:p>
            <a:r>
              <a:rPr lang="en-GB" sz="1600" dirty="0" err="1">
                <a:hlinkClick r:id="rId15"/>
              </a:rPr>
              <a:t>Greenovate</a:t>
            </a:r>
            <a:r>
              <a:rPr lang="en-GB" sz="1600" dirty="0">
                <a:hlinkClick r:id="rId15"/>
              </a:rPr>
              <a:t> ! Europe</a:t>
            </a:r>
            <a:endParaRPr lang="en-GB" sz="1600" dirty="0"/>
          </a:p>
        </p:txBody>
      </p:sp>
      <p:pic>
        <p:nvPicPr>
          <p:cNvPr id="7" name="Graphic 6" descr="User with solid fill">
            <a:extLst>
              <a:ext uri="{FF2B5EF4-FFF2-40B4-BE49-F238E27FC236}">
                <a16:creationId xmlns:a16="http://schemas.microsoft.com/office/drawing/2014/main" id="{31BF41F8-F374-400D-821F-2B34FA26E33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366914" y="2061897"/>
            <a:ext cx="285749" cy="2857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4A852C-29E6-463A-AD5A-2D6910E40E9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439" y="4038600"/>
            <a:ext cx="209549" cy="20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33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ER-PLAY white">
  <a:themeElements>
    <a:clrScheme name="FER-PLAY">
      <a:dk1>
        <a:srgbClr val="000000"/>
      </a:dk1>
      <a:lt1>
        <a:srgbClr val="F2F0E9"/>
      </a:lt1>
      <a:dk2>
        <a:srgbClr val="95B530"/>
      </a:dk2>
      <a:lt2>
        <a:srgbClr val="FFFFFF"/>
      </a:lt2>
      <a:accent1>
        <a:srgbClr val="454E1F"/>
      </a:accent1>
      <a:accent2>
        <a:srgbClr val="C3B391"/>
      </a:accent2>
      <a:accent3>
        <a:srgbClr val="936045"/>
      </a:accent3>
      <a:accent4>
        <a:srgbClr val="9BB6BB"/>
      </a:accent4>
      <a:accent5>
        <a:srgbClr val="415C6B"/>
      </a:accent5>
      <a:accent6>
        <a:srgbClr val="D3582F"/>
      </a:accent6>
      <a:hlink>
        <a:srgbClr val="96B522"/>
      </a:hlink>
      <a:folHlink>
        <a:srgbClr val="95B53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3D451FBCC3724BA748268E70B5A9B9" ma:contentTypeVersion="6" ma:contentTypeDescription="Create a new document." ma:contentTypeScope="" ma:versionID="5581aeabf8d1766e460a2705fafb1e0b">
  <xsd:schema xmlns:xsd="http://www.w3.org/2001/XMLSchema" xmlns:xs="http://www.w3.org/2001/XMLSchema" xmlns:p="http://schemas.microsoft.com/office/2006/metadata/properties" xmlns:ns2="e665aae5-4e26-474c-bae0-cd002b8102c1" targetNamespace="http://schemas.microsoft.com/office/2006/metadata/properties" ma:root="true" ma:fieldsID="0760a1604575904ec2b0e7eb770955fc" ns2:_="">
    <xsd:import namespace="e665aae5-4e26-474c-bae0-cd002b8102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65aae5-4e26-474c-bae0-cd002b8102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50C731-A0C1-4A23-8028-78D2C01C5C3A}">
  <ds:schemaRefs>
    <ds:schemaRef ds:uri="e665aae5-4e26-474c-bae0-cd002b8102c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9515030-6714-4F9D-9815-B10CD6340C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DD0D77-A7AC-4A08-B301-4713A897010F}">
  <ds:schemaRefs>
    <ds:schemaRef ds:uri="e665aae5-4e26-474c-bae0-cd002b8102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637</Words>
  <Application>Microsoft Office PowerPoint</Application>
  <PresentationFormat>Widescreen</PresentationFormat>
  <Paragraphs>126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Corbel</vt:lpstr>
      <vt:lpstr>Wingdings</vt:lpstr>
      <vt:lpstr>Office</vt:lpstr>
      <vt:lpstr>FER-PLAY 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ECN-Siebert</dc:creator>
  <cp:lastModifiedBy>Aline Granjard</cp:lastModifiedBy>
  <cp:revision>253</cp:revision>
  <cp:lastPrinted>2023-10-16T14:15:33Z</cp:lastPrinted>
  <dcterms:created xsi:type="dcterms:W3CDTF">2018-02-02T14:09:35Z</dcterms:created>
  <dcterms:modified xsi:type="dcterms:W3CDTF">2025-06-26T09:27:28Z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0x0101004D3D451FBCC3724BA748268E70B5A9B9</vt:lpwstr>
  </property>
</Properties>
</file>